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6858000" cy="9144000" type="screen4x3"/>
  <p:notesSz cx="6858000" cy="9144000"/>
  <p:defaultTextStyle>
    <a:defPPr>
      <a:defRPr lang="it-IT"/>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366" y="-7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514351" y="2840569"/>
            <a:ext cx="5829300" cy="1960033"/>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389626" indent="0" algn="ctr">
              <a:buNone/>
              <a:defRPr>
                <a:solidFill>
                  <a:schemeClr val="tx1">
                    <a:tint val="75000"/>
                  </a:schemeClr>
                </a:solidFill>
              </a:defRPr>
            </a:lvl2pPr>
            <a:lvl3pPr marL="779252" indent="0" algn="ctr">
              <a:buNone/>
              <a:defRPr>
                <a:solidFill>
                  <a:schemeClr val="tx1">
                    <a:tint val="75000"/>
                  </a:schemeClr>
                </a:solidFill>
              </a:defRPr>
            </a:lvl3pPr>
            <a:lvl4pPr marL="1168878" indent="0" algn="ctr">
              <a:buNone/>
              <a:defRPr>
                <a:solidFill>
                  <a:schemeClr val="tx1">
                    <a:tint val="75000"/>
                  </a:schemeClr>
                </a:solidFill>
              </a:defRPr>
            </a:lvl4pPr>
            <a:lvl5pPr marL="1558503" indent="0" algn="ctr">
              <a:buNone/>
              <a:defRPr>
                <a:solidFill>
                  <a:schemeClr val="tx1">
                    <a:tint val="75000"/>
                  </a:schemeClr>
                </a:solidFill>
              </a:defRPr>
            </a:lvl5pPr>
            <a:lvl6pPr marL="1948129" indent="0" algn="ctr">
              <a:buNone/>
              <a:defRPr>
                <a:solidFill>
                  <a:schemeClr val="tx1">
                    <a:tint val="75000"/>
                  </a:schemeClr>
                </a:solidFill>
              </a:defRPr>
            </a:lvl6pPr>
            <a:lvl7pPr marL="2337755" indent="0" algn="ctr">
              <a:buNone/>
              <a:defRPr>
                <a:solidFill>
                  <a:schemeClr val="tx1">
                    <a:tint val="75000"/>
                  </a:schemeClr>
                </a:solidFill>
              </a:defRPr>
            </a:lvl7pPr>
            <a:lvl8pPr marL="2727381" indent="0" algn="ctr">
              <a:buNone/>
              <a:defRPr>
                <a:solidFill>
                  <a:schemeClr val="tx1">
                    <a:tint val="75000"/>
                  </a:schemeClr>
                </a:solidFill>
              </a:defRPr>
            </a:lvl8pPr>
            <a:lvl9pPr marL="3117007"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3729037" y="488952"/>
            <a:ext cx="1157288" cy="104013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257176" y="488952"/>
            <a:ext cx="3357563" cy="104013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41735" y="5875867"/>
            <a:ext cx="5829300" cy="1816100"/>
          </a:xfrm>
        </p:spPr>
        <p:txBody>
          <a:bodyPr anchor="t"/>
          <a:lstStyle>
            <a:lvl1pPr algn="l">
              <a:defRPr sz="34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541735" y="3875620"/>
            <a:ext cx="5829300" cy="2000249"/>
          </a:xfrm>
        </p:spPr>
        <p:txBody>
          <a:bodyPr anchor="b"/>
          <a:lstStyle>
            <a:lvl1pPr marL="0" indent="0">
              <a:buNone/>
              <a:defRPr sz="1700">
                <a:solidFill>
                  <a:schemeClr val="tx1">
                    <a:tint val="75000"/>
                  </a:schemeClr>
                </a:solidFill>
              </a:defRPr>
            </a:lvl1pPr>
            <a:lvl2pPr marL="389626" indent="0">
              <a:buNone/>
              <a:defRPr sz="1500">
                <a:solidFill>
                  <a:schemeClr val="tx1">
                    <a:tint val="75000"/>
                  </a:schemeClr>
                </a:solidFill>
              </a:defRPr>
            </a:lvl2pPr>
            <a:lvl3pPr marL="779252" indent="0">
              <a:buNone/>
              <a:defRPr sz="1400">
                <a:solidFill>
                  <a:schemeClr val="tx1">
                    <a:tint val="75000"/>
                  </a:schemeClr>
                </a:solidFill>
              </a:defRPr>
            </a:lvl3pPr>
            <a:lvl4pPr marL="1168878" indent="0">
              <a:buNone/>
              <a:defRPr sz="1200">
                <a:solidFill>
                  <a:schemeClr val="tx1">
                    <a:tint val="75000"/>
                  </a:schemeClr>
                </a:solidFill>
              </a:defRPr>
            </a:lvl4pPr>
            <a:lvl5pPr marL="1558503" indent="0">
              <a:buNone/>
              <a:defRPr sz="1200">
                <a:solidFill>
                  <a:schemeClr val="tx1">
                    <a:tint val="75000"/>
                  </a:schemeClr>
                </a:solidFill>
              </a:defRPr>
            </a:lvl5pPr>
            <a:lvl6pPr marL="1948129" indent="0">
              <a:buNone/>
              <a:defRPr sz="1200">
                <a:solidFill>
                  <a:schemeClr val="tx1">
                    <a:tint val="75000"/>
                  </a:schemeClr>
                </a:solidFill>
              </a:defRPr>
            </a:lvl6pPr>
            <a:lvl7pPr marL="2337755" indent="0">
              <a:buNone/>
              <a:defRPr sz="1200">
                <a:solidFill>
                  <a:schemeClr val="tx1">
                    <a:tint val="75000"/>
                  </a:schemeClr>
                </a:solidFill>
              </a:defRPr>
            </a:lvl7pPr>
            <a:lvl8pPr marL="2727381" indent="0">
              <a:buNone/>
              <a:defRPr sz="1200">
                <a:solidFill>
                  <a:schemeClr val="tx1">
                    <a:tint val="75000"/>
                  </a:schemeClr>
                </a:solidFill>
              </a:defRPr>
            </a:lvl8pPr>
            <a:lvl9pPr marL="3117007" indent="0">
              <a:buNone/>
              <a:defRPr sz="12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257177" y="2844802"/>
            <a:ext cx="2257425" cy="8045451"/>
          </a:xfrm>
        </p:spPr>
        <p:txBody>
          <a:bodyPr/>
          <a:lstStyle>
            <a:lvl1pPr>
              <a:defRPr sz="24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2628902" y="2844802"/>
            <a:ext cx="2257425" cy="8045451"/>
          </a:xfrm>
        </p:spPr>
        <p:txBody>
          <a:bodyPr/>
          <a:lstStyle>
            <a:lvl1pPr>
              <a:defRPr sz="24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42900" y="366184"/>
            <a:ext cx="6172200" cy="1524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342900" y="2046818"/>
            <a:ext cx="3030141" cy="853016"/>
          </a:xfrm>
        </p:spPr>
        <p:txBody>
          <a:bodyPr anchor="b"/>
          <a:lstStyle>
            <a:lvl1pPr marL="0" indent="0">
              <a:buNone/>
              <a:defRPr sz="20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it-IT" smtClean="0"/>
              <a:t>Fare clic per modificare stili del testo dello schema</a:t>
            </a:r>
          </a:p>
        </p:txBody>
      </p:sp>
      <p:sp>
        <p:nvSpPr>
          <p:cNvPr id="4" name="Segnaposto contenuto 3"/>
          <p:cNvSpPr>
            <a:spLocks noGrp="1"/>
          </p:cNvSpPr>
          <p:nvPr>
            <p:ph sz="half" idx="2"/>
          </p:nvPr>
        </p:nvSpPr>
        <p:spPr>
          <a:xfrm>
            <a:off x="342900" y="2899833"/>
            <a:ext cx="3030141" cy="5268384"/>
          </a:xfrm>
        </p:spPr>
        <p:txBody>
          <a:bodyPr/>
          <a:lstStyle>
            <a:lvl1pPr>
              <a:defRPr sz="20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3483771" y="2046818"/>
            <a:ext cx="3031331" cy="853016"/>
          </a:xfrm>
        </p:spPr>
        <p:txBody>
          <a:bodyPr anchor="b"/>
          <a:lstStyle>
            <a:lvl1pPr marL="0" indent="0">
              <a:buNone/>
              <a:defRPr sz="2000" b="1"/>
            </a:lvl1pPr>
            <a:lvl2pPr marL="389626" indent="0">
              <a:buNone/>
              <a:defRPr sz="1700" b="1"/>
            </a:lvl2pPr>
            <a:lvl3pPr marL="779252" indent="0">
              <a:buNone/>
              <a:defRPr sz="1500" b="1"/>
            </a:lvl3pPr>
            <a:lvl4pPr marL="1168878" indent="0">
              <a:buNone/>
              <a:defRPr sz="1400" b="1"/>
            </a:lvl4pPr>
            <a:lvl5pPr marL="1558503" indent="0">
              <a:buNone/>
              <a:defRPr sz="1400" b="1"/>
            </a:lvl5pPr>
            <a:lvl6pPr marL="1948129" indent="0">
              <a:buNone/>
              <a:defRPr sz="1400" b="1"/>
            </a:lvl6pPr>
            <a:lvl7pPr marL="2337755" indent="0">
              <a:buNone/>
              <a:defRPr sz="1400" b="1"/>
            </a:lvl7pPr>
            <a:lvl8pPr marL="2727381" indent="0">
              <a:buNone/>
              <a:defRPr sz="1400" b="1"/>
            </a:lvl8pPr>
            <a:lvl9pPr marL="3117007" indent="0">
              <a:buNone/>
              <a:defRPr sz="14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3483771" y="2899833"/>
            <a:ext cx="3031331" cy="5268384"/>
          </a:xfrm>
        </p:spPr>
        <p:txBody>
          <a:bodyPr/>
          <a:lstStyle>
            <a:lvl1pPr>
              <a:defRPr sz="2000"/>
            </a:lvl1pPr>
            <a:lvl2pPr>
              <a:defRPr sz="1700"/>
            </a:lvl2pPr>
            <a:lvl3pPr>
              <a:defRPr sz="15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42901" y="364068"/>
            <a:ext cx="2256235" cy="1549400"/>
          </a:xfrm>
        </p:spPr>
        <p:txBody>
          <a:bodyPr anchor="b"/>
          <a:lstStyle>
            <a:lvl1pPr algn="l">
              <a:defRPr sz="1700" b="1"/>
            </a:lvl1pPr>
          </a:lstStyle>
          <a:p>
            <a:r>
              <a:rPr lang="it-IT" smtClean="0"/>
              <a:t>Fare clic per modificare lo stile del titolo</a:t>
            </a:r>
            <a:endParaRPr lang="it-IT"/>
          </a:p>
        </p:txBody>
      </p:sp>
      <p:sp>
        <p:nvSpPr>
          <p:cNvPr id="3" name="Segnaposto contenuto 2"/>
          <p:cNvSpPr>
            <a:spLocks noGrp="1"/>
          </p:cNvSpPr>
          <p:nvPr>
            <p:ph idx="1"/>
          </p:nvPr>
        </p:nvSpPr>
        <p:spPr>
          <a:xfrm>
            <a:off x="2681288" y="364069"/>
            <a:ext cx="3833813" cy="7804151"/>
          </a:xfrm>
        </p:spPr>
        <p:txBody>
          <a:bodyPr/>
          <a:lstStyle>
            <a:lvl1pPr>
              <a:defRPr sz="27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342901" y="1913468"/>
            <a:ext cx="2256235" cy="6254751"/>
          </a:xfrm>
        </p:spPr>
        <p:txBody>
          <a:bodyPr/>
          <a:lstStyle>
            <a:lvl1pPr marL="0" indent="0">
              <a:buNone/>
              <a:defRPr sz="1200"/>
            </a:lvl1pPr>
            <a:lvl2pPr marL="389626" indent="0">
              <a:buNone/>
              <a:defRPr sz="1000"/>
            </a:lvl2pPr>
            <a:lvl3pPr marL="779252" indent="0">
              <a:buNone/>
              <a:defRPr sz="900"/>
            </a:lvl3pPr>
            <a:lvl4pPr marL="1168878" indent="0">
              <a:buNone/>
              <a:defRPr sz="800"/>
            </a:lvl4pPr>
            <a:lvl5pPr marL="1558503" indent="0">
              <a:buNone/>
              <a:defRPr sz="800"/>
            </a:lvl5pPr>
            <a:lvl6pPr marL="1948129" indent="0">
              <a:buNone/>
              <a:defRPr sz="800"/>
            </a:lvl6pPr>
            <a:lvl7pPr marL="2337755" indent="0">
              <a:buNone/>
              <a:defRPr sz="800"/>
            </a:lvl7pPr>
            <a:lvl8pPr marL="2727381" indent="0">
              <a:buNone/>
              <a:defRPr sz="800"/>
            </a:lvl8pPr>
            <a:lvl9pPr marL="3117007" indent="0">
              <a:buNone/>
              <a:defRPr sz="8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44216" y="6400802"/>
            <a:ext cx="4114800" cy="755651"/>
          </a:xfrm>
        </p:spPr>
        <p:txBody>
          <a:bodyPr anchor="b"/>
          <a:lstStyle>
            <a:lvl1pPr algn="l">
              <a:defRPr sz="17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344216" y="817033"/>
            <a:ext cx="4114800" cy="5486400"/>
          </a:xfrm>
        </p:spPr>
        <p:txBody>
          <a:bodyPr/>
          <a:lstStyle>
            <a:lvl1pPr marL="0" indent="0">
              <a:buNone/>
              <a:defRPr sz="2700"/>
            </a:lvl1pPr>
            <a:lvl2pPr marL="389626" indent="0">
              <a:buNone/>
              <a:defRPr sz="2400"/>
            </a:lvl2pPr>
            <a:lvl3pPr marL="779252" indent="0">
              <a:buNone/>
              <a:defRPr sz="2000"/>
            </a:lvl3pPr>
            <a:lvl4pPr marL="1168878" indent="0">
              <a:buNone/>
              <a:defRPr sz="1700"/>
            </a:lvl4pPr>
            <a:lvl5pPr marL="1558503" indent="0">
              <a:buNone/>
              <a:defRPr sz="1700"/>
            </a:lvl5pPr>
            <a:lvl6pPr marL="1948129" indent="0">
              <a:buNone/>
              <a:defRPr sz="1700"/>
            </a:lvl6pPr>
            <a:lvl7pPr marL="2337755" indent="0">
              <a:buNone/>
              <a:defRPr sz="1700"/>
            </a:lvl7pPr>
            <a:lvl8pPr marL="2727381" indent="0">
              <a:buNone/>
              <a:defRPr sz="1700"/>
            </a:lvl8pPr>
            <a:lvl9pPr marL="3117007" indent="0">
              <a:buNone/>
              <a:defRPr sz="1700"/>
            </a:lvl9pPr>
          </a:lstStyle>
          <a:p>
            <a:endParaRPr lang="it-IT" dirty="0"/>
          </a:p>
        </p:txBody>
      </p:sp>
      <p:sp>
        <p:nvSpPr>
          <p:cNvPr id="4" name="Segnaposto testo 3"/>
          <p:cNvSpPr>
            <a:spLocks noGrp="1"/>
          </p:cNvSpPr>
          <p:nvPr>
            <p:ph type="body" sz="half" idx="2"/>
          </p:nvPr>
        </p:nvSpPr>
        <p:spPr>
          <a:xfrm>
            <a:off x="1344216" y="7156453"/>
            <a:ext cx="4114800" cy="1073149"/>
          </a:xfrm>
        </p:spPr>
        <p:txBody>
          <a:bodyPr/>
          <a:lstStyle>
            <a:lvl1pPr marL="0" indent="0">
              <a:buNone/>
              <a:defRPr sz="1200"/>
            </a:lvl1pPr>
            <a:lvl2pPr marL="389626" indent="0">
              <a:buNone/>
              <a:defRPr sz="1000"/>
            </a:lvl2pPr>
            <a:lvl3pPr marL="779252" indent="0">
              <a:buNone/>
              <a:defRPr sz="900"/>
            </a:lvl3pPr>
            <a:lvl4pPr marL="1168878" indent="0">
              <a:buNone/>
              <a:defRPr sz="800"/>
            </a:lvl4pPr>
            <a:lvl5pPr marL="1558503" indent="0">
              <a:buNone/>
              <a:defRPr sz="800"/>
            </a:lvl5pPr>
            <a:lvl6pPr marL="1948129" indent="0">
              <a:buNone/>
              <a:defRPr sz="800"/>
            </a:lvl6pPr>
            <a:lvl7pPr marL="2337755" indent="0">
              <a:buNone/>
              <a:defRPr sz="800"/>
            </a:lvl7pPr>
            <a:lvl8pPr marL="2727381" indent="0">
              <a:buNone/>
              <a:defRPr sz="800"/>
            </a:lvl8pPr>
            <a:lvl9pPr marL="3117007" indent="0">
              <a:buNone/>
              <a:defRPr sz="8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271A081-0280-484A-A142-0838E949C286}" type="datetimeFigureOut">
              <a:rPr lang="it-IT" smtClean="0"/>
              <a:pPr/>
              <a:t>17/09/2014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F9A6DFDB-0A98-4E79-8B0E-18FA737C6E90}"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342900" y="366184"/>
            <a:ext cx="6172200" cy="1524000"/>
          </a:xfrm>
          <a:prstGeom prst="rect">
            <a:avLst/>
          </a:prstGeom>
        </p:spPr>
        <p:txBody>
          <a:bodyPr vert="horz" lIns="77925" tIns="38963" rIns="77925" bIns="38963"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342900" y="2133603"/>
            <a:ext cx="6172200" cy="6034617"/>
          </a:xfrm>
          <a:prstGeom prst="rect">
            <a:avLst/>
          </a:prstGeom>
        </p:spPr>
        <p:txBody>
          <a:bodyPr vert="horz" lIns="77925" tIns="38963" rIns="77925" bIns="38963"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342900" y="8475136"/>
            <a:ext cx="1600200" cy="486833"/>
          </a:xfrm>
          <a:prstGeom prst="rect">
            <a:avLst/>
          </a:prstGeom>
        </p:spPr>
        <p:txBody>
          <a:bodyPr vert="horz" lIns="77925" tIns="38963" rIns="77925" bIns="38963" rtlCol="0" anchor="ctr"/>
          <a:lstStyle>
            <a:lvl1pPr algn="l">
              <a:defRPr sz="1000">
                <a:solidFill>
                  <a:schemeClr val="tx1">
                    <a:tint val="75000"/>
                  </a:schemeClr>
                </a:solidFill>
              </a:defRPr>
            </a:lvl1pPr>
          </a:lstStyle>
          <a:p>
            <a:fld id="{A271A081-0280-484A-A142-0838E949C286}" type="datetimeFigureOut">
              <a:rPr lang="it-IT" smtClean="0"/>
              <a:pPr/>
              <a:t>17/09/2014</a:t>
            </a:fld>
            <a:endParaRPr lang="it-IT" dirty="0"/>
          </a:p>
        </p:txBody>
      </p:sp>
      <p:sp>
        <p:nvSpPr>
          <p:cNvPr id="5" name="Segnaposto piè di pagina 4"/>
          <p:cNvSpPr>
            <a:spLocks noGrp="1"/>
          </p:cNvSpPr>
          <p:nvPr>
            <p:ph type="ftr" sz="quarter" idx="3"/>
          </p:nvPr>
        </p:nvSpPr>
        <p:spPr>
          <a:xfrm>
            <a:off x="2343151" y="8475136"/>
            <a:ext cx="2171700" cy="486833"/>
          </a:xfrm>
          <a:prstGeom prst="rect">
            <a:avLst/>
          </a:prstGeom>
        </p:spPr>
        <p:txBody>
          <a:bodyPr vert="horz" lIns="77925" tIns="38963" rIns="77925" bIns="38963" rtlCol="0" anchor="ctr"/>
          <a:lstStyle>
            <a:lvl1pPr algn="ctr">
              <a:defRPr sz="10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4914900" y="8475136"/>
            <a:ext cx="1600200" cy="486833"/>
          </a:xfrm>
          <a:prstGeom prst="rect">
            <a:avLst/>
          </a:prstGeom>
        </p:spPr>
        <p:txBody>
          <a:bodyPr vert="horz" lIns="77925" tIns="38963" rIns="77925" bIns="38963" rtlCol="0" anchor="ctr"/>
          <a:lstStyle>
            <a:lvl1pPr algn="r">
              <a:defRPr sz="1000">
                <a:solidFill>
                  <a:schemeClr val="tx1">
                    <a:tint val="75000"/>
                  </a:schemeClr>
                </a:solidFill>
              </a:defRPr>
            </a:lvl1pPr>
          </a:lstStyle>
          <a:p>
            <a:fld id="{F9A6DFDB-0A98-4E79-8B0E-18FA737C6E90}"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79252" rtl="0" eaLnBrk="1" latinLnBrk="0" hangingPunct="1">
        <a:spcBef>
          <a:spcPct val="0"/>
        </a:spcBef>
        <a:buNone/>
        <a:defRPr sz="3700" kern="1200">
          <a:solidFill>
            <a:schemeClr val="tx1"/>
          </a:solidFill>
          <a:latin typeface="+mj-lt"/>
          <a:ea typeface="+mj-ea"/>
          <a:cs typeface="+mj-cs"/>
        </a:defRPr>
      </a:lvl1pPr>
    </p:titleStyle>
    <p:bodyStyle>
      <a:lvl1pPr marL="292219" indent="-292219" algn="l" defTabSz="779252" rtl="0" eaLnBrk="1" latinLnBrk="0" hangingPunct="1">
        <a:spcBef>
          <a:spcPct val="20000"/>
        </a:spcBef>
        <a:buFont typeface="Arial" pitchFamily="34" charset="0"/>
        <a:buChar char="•"/>
        <a:defRPr sz="2700" kern="1200">
          <a:solidFill>
            <a:schemeClr val="tx1"/>
          </a:solidFill>
          <a:latin typeface="+mn-lt"/>
          <a:ea typeface="+mn-ea"/>
          <a:cs typeface="+mn-cs"/>
        </a:defRPr>
      </a:lvl1pPr>
      <a:lvl2pPr marL="633142" indent="-243516" algn="l" defTabSz="779252"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974065" indent="-194813" algn="l" defTabSz="779252"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363690"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4pPr>
      <a:lvl5pPr marL="1753316"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5pPr>
      <a:lvl6pPr marL="2142942"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6pPr>
      <a:lvl7pPr marL="2532568"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7pPr>
      <a:lvl8pPr marL="2922194"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8pPr>
      <a:lvl9pPr marL="3311820"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9pPr>
    </p:bodyStyle>
    <p:otherStyle>
      <a:defPPr>
        <a:defRPr lang="it-IT"/>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332656" y="251520"/>
            <a:ext cx="2867025" cy="37941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2600" b="1" i="0" u="none" strike="noStrike" cap="none" normalizeH="0" baseline="0" dirty="0" smtClean="0">
                <a:ln>
                  <a:noFill/>
                </a:ln>
                <a:solidFill>
                  <a:srgbClr val="9D9EA0"/>
                </a:solidFill>
                <a:effectLst/>
                <a:latin typeface="Interstate-BoldCondensed" charset="0"/>
              </a:rPr>
              <a:t>ONCOLOGY LINE</a:t>
            </a:r>
            <a:endParaRPr kumimoji="0" lang="it-IT" sz="1800" b="0" i="0" u="none" strike="noStrike" cap="none" normalizeH="0" baseline="0" dirty="0" smtClean="0">
              <a:ln>
                <a:noFill/>
              </a:ln>
              <a:solidFill>
                <a:schemeClr val="tx1"/>
              </a:solidFill>
              <a:effectLst/>
              <a:latin typeface="Arial" pitchFamily="34" charset="0"/>
            </a:endParaRPr>
          </a:p>
        </p:txBody>
      </p:sp>
      <p:pic>
        <p:nvPicPr>
          <p:cNvPr id="9" name="Immagine 8"/>
          <p:cNvPicPr/>
          <p:nvPr/>
        </p:nvPicPr>
        <p:blipFill>
          <a:blip r:embed="rId2" cstate="print"/>
          <a:srcRect/>
          <a:stretch>
            <a:fillRect/>
          </a:stretch>
        </p:blipFill>
        <p:spPr bwMode="auto">
          <a:xfrm>
            <a:off x="116632" y="3491880"/>
            <a:ext cx="1943100" cy="2596243"/>
          </a:xfrm>
          <a:prstGeom prst="rect">
            <a:avLst/>
          </a:prstGeom>
          <a:noFill/>
          <a:ln w="9525">
            <a:noFill/>
            <a:miter lim="800000"/>
            <a:headEnd/>
            <a:tailEnd/>
          </a:ln>
        </p:spPr>
      </p:pic>
      <p:sp>
        <p:nvSpPr>
          <p:cNvPr id="1029" name="Text Box 5"/>
          <p:cNvSpPr txBox="1">
            <a:spLocks noChangeArrowheads="1"/>
          </p:cNvSpPr>
          <p:nvPr/>
        </p:nvSpPr>
        <p:spPr bwMode="auto">
          <a:xfrm>
            <a:off x="2204864" y="3635896"/>
            <a:ext cx="4248150" cy="14401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ts val="600"/>
              </a:spcBef>
              <a:spcAft>
                <a:spcPts val="300"/>
              </a:spcAft>
              <a:buClrTx/>
              <a:buSzTx/>
              <a:buFontTx/>
              <a:buNone/>
              <a:tabLst/>
            </a:pPr>
            <a:r>
              <a:rPr kumimoji="0" lang="en-US" sz="1200" i="0" u="none" strike="noStrike" cap="none" normalizeH="0" baseline="0" dirty="0" smtClean="0">
                <a:ln>
                  <a:noFill/>
                </a:ln>
                <a:solidFill>
                  <a:schemeClr val="bg1">
                    <a:lumMod val="50000"/>
                  </a:schemeClr>
                </a:solidFill>
                <a:effectLst/>
                <a:latin typeface="Lucida Sans Unicode" pitchFamily="34" charset="0"/>
              </a:rPr>
              <a:t>        Farmaci antiblastici : manipolazione in sicurezza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endParaRPr>
          </a:p>
        </p:txBody>
      </p:sp>
      <p:sp>
        <p:nvSpPr>
          <p:cNvPr id="1030" name="Rectangle 6"/>
          <p:cNvSpPr>
            <a:spLocks noChangeArrowheads="1"/>
          </p:cNvSpPr>
          <p:nvPr/>
        </p:nvSpPr>
        <p:spPr bwMode="auto">
          <a:xfrm>
            <a:off x="2492896" y="3851920"/>
            <a:ext cx="367240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dirty="0" smtClean="0">
                <a:ln>
                  <a:noFill/>
                </a:ln>
                <a:solidFill>
                  <a:schemeClr val="bg1">
                    <a:lumMod val="50000"/>
                  </a:schemeClr>
                </a:solidFill>
                <a:effectLst/>
                <a:latin typeface="Lucida Sans Unicode" pitchFamily="34" charset="0"/>
                <a:ea typeface="Times New Roman" pitchFamily="18" charset="0"/>
                <a:cs typeface="Lucida Sans Unicode" pitchFamily="34" charset="0"/>
              </a:rPr>
              <a:t>Le manipolazioni dei farmaci (stoccaggio, preparazione, trasporto, gestione dei reflui ed emergenze) e le somministrazioni devono essere attuate nel rispetto della sicurezza e della salute dei pazienti, degli operatori e dei terzi che sono coinvolti nel processo. Usare I dispositivi di protezione individuali</a:t>
            </a:r>
            <a:endParaRPr kumimoji="0" lang="it-IT" sz="1800" b="0" i="0" u="none" strike="noStrike" cap="none" normalizeH="0" baseline="0" dirty="0" smtClean="0">
              <a:ln>
                <a:noFill/>
              </a:ln>
              <a:solidFill>
                <a:schemeClr val="bg1">
                  <a:lumMod val="50000"/>
                </a:schemeClr>
              </a:solidFill>
              <a:effectLst/>
              <a:latin typeface="Arial" pitchFamily="34" charset="0"/>
            </a:endParaRPr>
          </a:p>
        </p:txBody>
      </p:sp>
      <p:pic>
        <p:nvPicPr>
          <p:cNvPr id="19" name="Picture 6"/>
          <p:cNvPicPr>
            <a:picLocks noChangeAspect="1" noChangeArrowheads="1"/>
          </p:cNvPicPr>
          <p:nvPr/>
        </p:nvPicPr>
        <p:blipFill>
          <a:blip r:embed="rId3" cstate="print"/>
          <a:srcRect/>
          <a:stretch>
            <a:fillRect/>
          </a:stretch>
        </p:blipFill>
        <p:spPr bwMode="auto">
          <a:xfrm>
            <a:off x="5661248" y="6588224"/>
            <a:ext cx="732695" cy="1224136"/>
          </a:xfrm>
          <a:prstGeom prst="rect">
            <a:avLst/>
          </a:prstGeom>
          <a:noFill/>
          <a:ln w="57150">
            <a:solidFill>
              <a:schemeClr val="bg1"/>
            </a:solidFill>
            <a:miter lim="800000"/>
            <a:headEnd/>
            <a:tailEnd/>
          </a:ln>
        </p:spPr>
      </p:pic>
      <p:sp>
        <p:nvSpPr>
          <p:cNvPr id="1037" name="Text Box 13"/>
          <p:cNvSpPr txBox="1">
            <a:spLocks noChangeArrowheads="1"/>
          </p:cNvSpPr>
          <p:nvPr/>
        </p:nvSpPr>
        <p:spPr bwMode="auto">
          <a:xfrm>
            <a:off x="0" y="8963025"/>
            <a:ext cx="6858000" cy="180975"/>
          </a:xfrm>
          <a:prstGeom prst="rect">
            <a:avLst/>
          </a:prstGeom>
          <a:solidFill>
            <a:srgbClr val="66707A"/>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900" b="0" i="0" u="none" strike="noStrike" cap="none" normalizeH="0" baseline="0" dirty="0" smtClean="0">
                <a:ln>
                  <a:noFill/>
                </a:ln>
                <a:solidFill>
                  <a:srgbClr val="FFFFFF"/>
                </a:solidFill>
                <a:effectLst/>
                <a:latin typeface="Calibri" pitchFamily="34" charset="0"/>
              </a:rPr>
              <a:t>        Informazioni riservate ai soli operatori del settore                                                                                                                                               Pagina 1</a:t>
            </a:r>
            <a:endParaRPr kumimoji="0" lang="it-IT" sz="1800" b="0" i="0" u="none" strike="noStrike" cap="none" normalizeH="0" baseline="0" dirty="0" smtClean="0">
              <a:ln>
                <a:noFill/>
              </a:ln>
              <a:solidFill>
                <a:schemeClr val="tx1"/>
              </a:solidFill>
              <a:effectLst/>
              <a:latin typeface="Arial" pitchFamily="34" charset="0"/>
            </a:endParaRPr>
          </a:p>
        </p:txBody>
      </p:sp>
      <p:sp>
        <p:nvSpPr>
          <p:cNvPr id="25" name="Rettangolo 24"/>
          <p:cNvSpPr/>
          <p:nvPr/>
        </p:nvSpPr>
        <p:spPr>
          <a:xfrm>
            <a:off x="836712" y="6444208"/>
            <a:ext cx="1332288" cy="307777"/>
          </a:xfrm>
          <a:prstGeom prst="rect">
            <a:avLst/>
          </a:prstGeom>
        </p:spPr>
        <p:txBody>
          <a:bodyPr wrap="none">
            <a:spAutoFit/>
          </a:bodyPr>
          <a:lstStyle/>
          <a:p>
            <a:r>
              <a:rPr lang="en-GB" sz="1400" b="1" dirty="0" smtClean="0">
                <a:solidFill>
                  <a:schemeClr val="bg1">
                    <a:lumMod val="50000"/>
                  </a:schemeClr>
                </a:solidFill>
              </a:rPr>
              <a:t>I.V. Disposables</a:t>
            </a:r>
            <a:endParaRPr lang="en-GB" sz="1400" b="1" dirty="0">
              <a:solidFill>
                <a:schemeClr val="bg1">
                  <a:lumMod val="50000"/>
                </a:schemeClr>
              </a:solidFill>
            </a:endParaRPr>
          </a:p>
        </p:txBody>
      </p:sp>
      <p:sp>
        <p:nvSpPr>
          <p:cNvPr id="16" name="Rettangolo 15"/>
          <p:cNvSpPr/>
          <p:nvPr/>
        </p:nvSpPr>
        <p:spPr>
          <a:xfrm>
            <a:off x="836712" y="6732240"/>
            <a:ext cx="4320480" cy="430887"/>
          </a:xfrm>
          <a:prstGeom prst="rect">
            <a:avLst/>
          </a:prstGeom>
        </p:spPr>
        <p:txBody>
          <a:bodyPr wrap="square">
            <a:spAutoFit/>
          </a:bodyPr>
          <a:lstStyle/>
          <a:p>
            <a:pPr algn="just"/>
            <a:r>
              <a:rPr lang="it-IT" sz="1100" b="1" cap="all" dirty="0" smtClean="0">
                <a:solidFill>
                  <a:schemeClr val="bg1">
                    <a:lumMod val="50000"/>
                  </a:schemeClr>
                </a:solidFill>
              </a:rPr>
              <a:t>SISTEMA A CIRCUITO CHIUSO PER ALLESTIMENTO, TRASPORTO E preparazione Di FARMACI ANTIBLASTICI</a:t>
            </a:r>
            <a:endParaRPr lang="it-IT" sz="1100" dirty="0">
              <a:solidFill>
                <a:schemeClr val="bg1">
                  <a:lumMod val="50000"/>
                </a:schemeClr>
              </a:solidFill>
            </a:endParaRPr>
          </a:p>
        </p:txBody>
      </p:sp>
      <p:pic>
        <p:nvPicPr>
          <p:cNvPr id="3" name="Picture 2"/>
          <p:cNvPicPr>
            <a:picLocks noChangeAspect="1" noChangeArrowheads="1"/>
          </p:cNvPicPr>
          <p:nvPr/>
        </p:nvPicPr>
        <p:blipFill>
          <a:blip r:embed="rId4" cstate="print"/>
          <a:srcRect/>
          <a:stretch>
            <a:fillRect/>
          </a:stretch>
        </p:blipFill>
        <p:spPr bwMode="auto">
          <a:xfrm>
            <a:off x="2636912" y="5076056"/>
            <a:ext cx="2438400" cy="1609725"/>
          </a:xfrm>
          <a:prstGeom prst="rect">
            <a:avLst/>
          </a:prstGeom>
          <a:noFill/>
          <a:ln w="9525">
            <a:noFill/>
            <a:miter lim="800000"/>
            <a:headEnd/>
            <a:tailEnd/>
          </a:ln>
        </p:spPr>
      </p:pic>
      <p:sp>
        <p:nvSpPr>
          <p:cNvPr id="14" name="CasellaDiTesto 13"/>
          <p:cNvSpPr txBox="1"/>
          <p:nvPr/>
        </p:nvSpPr>
        <p:spPr>
          <a:xfrm>
            <a:off x="461571" y="611560"/>
            <a:ext cx="2319866" cy="246221"/>
          </a:xfrm>
          <a:prstGeom prst="rect">
            <a:avLst/>
          </a:prstGeom>
          <a:noFill/>
        </p:spPr>
        <p:txBody>
          <a:bodyPr wrap="none" rtlCol="0">
            <a:spAutoFit/>
          </a:bodyPr>
          <a:lstStyle/>
          <a:p>
            <a:pPr algn="just"/>
            <a:r>
              <a:rPr lang="it-IT" sz="1000" b="1" cap="all" dirty="0" smtClean="0">
                <a:solidFill>
                  <a:schemeClr val="bg1">
                    <a:lumMod val="50000"/>
                  </a:schemeClr>
                </a:solidFill>
              </a:rPr>
              <a:t>preparazione  FARMACI ANTIBLASTICI</a:t>
            </a:r>
            <a:endParaRPr lang="it-IT" sz="1000" dirty="0">
              <a:solidFill>
                <a:schemeClr val="bg1">
                  <a:lumMod val="50000"/>
                </a:schemeClr>
              </a:solidFill>
            </a:endParaRPr>
          </a:p>
        </p:txBody>
      </p:sp>
      <p:pic>
        <p:nvPicPr>
          <p:cNvPr id="15" name="Picture 2"/>
          <p:cNvPicPr>
            <a:picLocks noChangeAspect="1" noChangeArrowheads="1"/>
          </p:cNvPicPr>
          <p:nvPr/>
        </p:nvPicPr>
        <p:blipFill>
          <a:blip r:embed="rId5" cstate="print"/>
          <a:srcRect/>
          <a:stretch>
            <a:fillRect/>
          </a:stretch>
        </p:blipFill>
        <p:spPr bwMode="auto">
          <a:xfrm>
            <a:off x="908720" y="7308304"/>
            <a:ext cx="1417141" cy="1062383"/>
          </a:xfrm>
          <a:prstGeom prst="rect">
            <a:avLst/>
          </a:prstGeom>
          <a:ln w="12700">
            <a:noFill/>
          </a:ln>
          <a:effectLst>
            <a:outerShdw blurRad="292100" dist="139700" dir="2700000" algn="tl" rotWithShape="0">
              <a:srgbClr val="333333">
                <a:alpha val="65000"/>
              </a:srgbClr>
            </a:outerShdw>
          </a:effectLst>
        </p:spPr>
      </p:pic>
      <p:pic>
        <p:nvPicPr>
          <p:cNvPr id="17" name="Picture 5"/>
          <p:cNvPicPr>
            <a:picLocks noChangeAspect="1" noChangeArrowheads="1"/>
          </p:cNvPicPr>
          <p:nvPr/>
        </p:nvPicPr>
        <p:blipFill>
          <a:blip r:embed="rId6" cstate="print"/>
          <a:srcRect/>
          <a:stretch>
            <a:fillRect/>
          </a:stretch>
        </p:blipFill>
        <p:spPr bwMode="auto">
          <a:xfrm rot="8642259">
            <a:off x="2910519" y="7613131"/>
            <a:ext cx="2150032" cy="403451"/>
          </a:xfrm>
          <a:prstGeom prst="rect">
            <a:avLst/>
          </a:prstGeom>
          <a:noFill/>
          <a:ln w="9525">
            <a:noFill/>
            <a:miter lim="800000"/>
            <a:headEnd/>
            <a:tailEnd/>
          </a:ln>
        </p:spPr>
      </p:pic>
      <p:pic>
        <p:nvPicPr>
          <p:cNvPr id="18" name="Picture 2"/>
          <p:cNvPicPr>
            <a:picLocks noChangeAspect="1" noChangeArrowheads="1"/>
          </p:cNvPicPr>
          <p:nvPr/>
        </p:nvPicPr>
        <p:blipFill>
          <a:blip r:embed="rId7" cstate="print"/>
          <a:srcRect/>
          <a:stretch>
            <a:fillRect/>
          </a:stretch>
        </p:blipFill>
        <p:spPr bwMode="auto">
          <a:xfrm>
            <a:off x="116632" y="827584"/>
            <a:ext cx="6599237" cy="25336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404664" y="107504"/>
            <a:ext cx="2867025" cy="4001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2600" b="1" i="0" u="none" strike="noStrike" cap="none" normalizeH="0" baseline="0" dirty="0" smtClean="0">
                <a:ln>
                  <a:noFill/>
                </a:ln>
                <a:solidFill>
                  <a:srgbClr val="9D9EA0"/>
                </a:solidFill>
                <a:effectLst/>
                <a:latin typeface="Interstate-BoldCondensed" charset="0"/>
              </a:rPr>
              <a:t> ONCOLOGY LINE</a:t>
            </a:r>
            <a:endParaRPr kumimoji="0" lang="it-IT" sz="1800" b="0" i="0" u="none" strike="noStrike" cap="none" normalizeH="0" baseline="0" dirty="0" smtClean="0">
              <a:ln>
                <a:noFill/>
              </a:ln>
              <a:solidFill>
                <a:schemeClr val="tx1"/>
              </a:solidFill>
              <a:effectLst/>
              <a:latin typeface="Arial" pitchFamily="34" charset="0"/>
            </a:endParaRPr>
          </a:p>
        </p:txBody>
      </p:sp>
      <p:sp>
        <p:nvSpPr>
          <p:cNvPr id="1037" name="Text Box 13"/>
          <p:cNvSpPr txBox="1">
            <a:spLocks noChangeArrowheads="1"/>
          </p:cNvSpPr>
          <p:nvPr/>
        </p:nvSpPr>
        <p:spPr bwMode="auto">
          <a:xfrm>
            <a:off x="0" y="8963025"/>
            <a:ext cx="6858000" cy="180975"/>
          </a:xfrm>
          <a:prstGeom prst="rect">
            <a:avLst/>
          </a:prstGeom>
          <a:solidFill>
            <a:srgbClr val="66707A"/>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900" b="0" i="0" u="none" strike="noStrike" cap="none" normalizeH="0" baseline="0" dirty="0" smtClean="0">
                <a:ln>
                  <a:noFill/>
                </a:ln>
                <a:solidFill>
                  <a:srgbClr val="FFFFFF"/>
                </a:solidFill>
                <a:effectLst/>
                <a:latin typeface="Calibri" pitchFamily="34" charset="0"/>
              </a:rPr>
              <a:t>        Informazioni riservate ai soli operatori del settore                                                                                                                                               Pagina 2</a:t>
            </a:r>
            <a:endParaRPr kumimoji="0" lang="it-IT" sz="1800" b="0" i="0" u="none" strike="noStrike" cap="none" normalizeH="0" baseline="0" dirty="0" smtClean="0">
              <a:ln>
                <a:noFill/>
              </a:ln>
              <a:solidFill>
                <a:schemeClr val="tx1"/>
              </a:solidFill>
              <a:effectLst/>
              <a:latin typeface="Arial" pitchFamily="34" charset="0"/>
            </a:endParaRPr>
          </a:p>
        </p:txBody>
      </p:sp>
      <p:graphicFrame>
        <p:nvGraphicFramePr>
          <p:cNvPr id="15" name="Tabella 14"/>
          <p:cNvGraphicFramePr>
            <a:graphicFrameLocks noGrp="1"/>
          </p:cNvGraphicFramePr>
          <p:nvPr/>
        </p:nvGraphicFramePr>
        <p:xfrm>
          <a:off x="404664" y="611560"/>
          <a:ext cx="3888432" cy="980537"/>
        </p:xfrm>
        <a:graphic>
          <a:graphicData uri="http://schemas.openxmlformats.org/drawingml/2006/table">
            <a:tbl>
              <a:tblPr/>
              <a:tblGrid>
                <a:gridCol w="1656184"/>
                <a:gridCol w="513036"/>
                <a:gridCol w="889663"/>
                <a:gridCol w="829549"/>
              </a:tblGrid>
              <a:tr h="152829">
                <a:tc>
                  <a:txBody>
                    <a:bodyPr/>
                    <a:lstStyle/>
                    <a:p>
                      <a:pPr algn="ctr">
                        <a:spcAft>
                          <a:spcPts val="0"/>
                        </a:spcAft>
                      </a:pPr>
                      <a:r>
                        <a:rPr lang="it-IT" sz="1100" dirty="0" smtClean="0">
                          <a:solidFill>
                            <a:schemeClr val="bg1">
                              <a:lumMod val="50000"/>
                            </a:schemeClr>
                          </a:solidFill>
                          <a:latin typeface="+mn-lt"/>
                          <a:ea typeface="Times New Roman"/>
                        </a:rPr>
                        <a:t>      Posizione </a:t>
                      </a:r>
                      <a:r>
                        <a:rPr lang="it-IT" sz="1100" dirty="0">
                          <a:solidFill>
                            <a:schemeClr val="bg1">
                              <a:lumMod val="50000"/>
                            </a:schemeClr>
                          </a:solidFill>
                          <a:latin typeface="+mn-lt"/>
                          <a:ea typeface="Times New Roman"/>
                        </a:rPr>
                        <a:t>sanitaria</a:t>
                      </a:r>
                    </a:p>
                  </a:txBody>
                  <a:tcPr marL="67808" marR="67808" marT="0" marB="0">
                    <a:lnL w="12700" cap="flat" cmpd="sng" algn="ctr">
                      <a:solidFill>
                        <a:srgbClr val="000000"/>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a:solidFill>
                            <a:schemeClr val="bg1">
                              <a:lumMod val="50000"/>
                            </a:schemeClr>
                          </a:solidFill>
                          <a:latin typeface="+mn-lt"/>
                          <a:ea typeface="Times New Roman"/>
                        </a:rPr>
                        <a:t>CE</a:t>
                      </a: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a:solidFill>
                            <a:schemeClr val="bg1">
                              <a:lumMod val="50000"/>
                            </a:schemeClr>
                          </a:solidFill>
                          <a:latin typeface="+mn-lt"/>
                          <a:ea typeface="Times New Roman"/>
                        </a:rPr>
                        <a:t>Classe</a:t>
                      </a: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a:solidFill>
                            <a:schemeClr val="bg1">
                              <a:lumMod val="50000"/>
                            </a:schemeClr>
                          </a:solidFill>
                          <a:latin typeface="+mn-lt"/>
                          <a:ea typeface="Times New Roman"/>
                        </a:rPr>
                        <a:t>CND</a:t>
                      </a: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r>
              <a:tr h="175401">
                <a:tc>
                  <a:txBody>
                    <a:bodyPr/>
                    <a:lstStyle/>
                    <a:p>
                      <a:pPr algn="ctr">
                        <a:spcAft>
                          <a:spcPts val="0"/>
                        </a:spcAft>
                      </a:pPr>
                      <a:r>
                        <a:rPr lang="it-IT" sz="1100" dirty="0">
                          <a:solidFill>
                            <a:schemeClr val="bg1">
                              <a:lumMod val="50000"/>
                            </a:schemeClr>
                          </a:solidFill>
                          <a:latin typeface="+mn-lt"/>
                          <a:ea typeface="Times New Roman"/>
                        </a:rPr>
                        <a:t>      Dispositivo Medico</a:t>
                      </a:r>
                    </a:p>
                  </a:txBody>
                  <a:tcPr marL="67808" marR="67808" marT="0" marB="0">
                    <a:lnL w="12700" cap="flat" cmpd="sng" algn="ctr">
                      <a:solidFill>
                        <a:srgbClr val="000000"/>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smtClean="0">
                          <a:solidFill>
                            <a:schemeClr val="bg1">
                              <a:lumMod val="50000"/>
                            </a:schemeClr>
                          </a:solidFill>
                          <a:latin typeface="+mn-lt"/>
                          <a:ea typeface="Times New Roman"/>
                        </a:rPr>
                        <a:t>0123</a:t>
                      </a:r>
                      <a:endParaRPr lang="it-IT" sz="1100" dirty="0">
                        <a:solidFill>
                          <a:schemeClr val="bg1">
                            <a:lumMod val="50000"/>
                          </a:schemeClr>
                        </a:solidFill>
                        <a:latin typeface="+mn-lt"/>
                        <a:ea typeface="Times New Roman"/>
                      </a:endParaRP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a:spcAft>
                          <a:spcPts val="0"/>
                        </a:spcAft>
                      </a:pPr>
                      <a:r>
                        <a:rPr lang="it-IT" sz="1100" dirty="0">
                          <a:solidFill>
                            <a:schemeClr val="bg1">
                              <a:lumMod val="50000"/>
                            </a:schemeClr>
                          </a:solidFill>
                          <a:latin typeface="+mn-lt"/>
                          <a:ea typeface="Times New Roman"/>
                        </a:rPr>
                        <a:t>I Sterile</a:t>
                      </a: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it-IT" sz="1000" b="1" kern="1200" dirty="0" smtClean="0">
                          <a:solidFill>
                            <a:schemeClr val="bg1">
                              <a:lumMod val="65000"/>
                            </a:schemeClr>
                          </a:solidFill>
                          <a:latin typeface="+mn-lt"/>
                          <a:ea typeface="+mn-ea"/>
                          <a:cs typeface="+mn-cs"/>
                        </a:rPr>
                        <a:t>A03010101</a:t>
                      </a:r>
                      <a:endParaRPr lang="it-IT" sz="1500" kern="1200" dirty="0">
                        <a:solidFill>
                          <a:schemeClr val="tx1"/>
                        </a:solidFill>
                        <a:latin typeface="+mn-lt"/>
                        <a:ea typeface="+mn-ea"/>
                        <a:cs typeface="+mn-cs"/>
                      </a:endParaRPr>
                    </a:p>
                  </a:txBody>
                  <a:tcPr marL="67808" marR="67808" marT="0" marB="0">
                    <a:lnL w="12700" cap="flat" cmpd="sng" algn="ctr">
                      <a:solidFill>
                        <a:schemeClr val="bg1">
                          <a:lumMod val="50000"/>
                        </a:schemeClr>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r>
              <a:tr h="152829">
                <a:tc gridSpan="4">
                  <a:txBody>
                    <a:bodyPr/>
                    <a:lstStyle/>
                    <a:p>
                      <a:pPr algn="just">
                        <a:spcAft>
                          <a:spcPts val="0"/>
                        </a:spcAft>
                      </a:pPr>
                      <a:r>
                        <a:rPr lang="it-IT" sz="1100" dirty="0" smtClean="0">
                          <a:solidFill>
                            <a:schemeClr val="bg1">
                              <a:lumMod val="50000"/>
                            </a:schemeClr>
                          </a:solidFill>
                          <a:latin typeface="+mn-lt"/>
                          <a:ea typeface="Times New Roman"/>
                        </a:rPr>
                        <a:t>      CODICE   </a:t>
                      </a:r>
                      <a:r>
                        <a:rPr lang="it-IT" sz="1100" kern="1200" dirty="0" smtClean="0">
                          <a:solidFill>
                            <a:schemeClr val="bg1">
                              <a:lumMod val="50000"/>
                            </a:schemeClr>
                          </a:solidFill>
                          <a:latin typeface="+mn-lt"/>
                          <a:ea typeface="+mn-ea"/>
                          <a:cs typeface="+mn-cs"/>
                        </a:rPr>
                        <a:t>Vedi   tabelle</a:t>
                      </a:r>
                      <a:endParaRPr lang="it-IT" sz="1100" dirty="0">
                        <a:solidFill>
                          <a:schemeClr val="bg1">
                            <a:lumMod val="50000"/>
                          </a:schemeClr>
                        </a:solidFill>
                        <a:latin typeface="+mn-lt"/>
                        <a:ea typeface="Times New Roman"/>
                      </a:endParaRPr>
                    </a:p>
                  </a:txBody>
                  <a:tcPr marL="67808" marR="678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152829">
                <a:tc gridSpan="4">
                  <a:txBody>
                    <a:bodyPr/>
                    <a:lstStyle/>
                    <a:p>
                      <a:pPr algn="just">
                        <a:spcAft>
                          <a:spcPts val="0"/>
                        </a:spcAft>
                      </a:pPr>
                      <a:r>
                        <a:rPr lang="it-IT" sz="1100" dirty="0" smtClean="0">
                          <a:solidFill>
                            <a:schemeClr val="bg1">
                              <a:lumMod val="50000"/>
                            </a:schemeClr>
                          </a:solidFill>
                          <a:latin typeface="+mn-lt"/>
                          <a:ea typeface="Times New Roman"/>
                        </a:rPr>
                        <a:t>      Descrizione</a:t>
                      </a:r>
                      <a:endParaRPr lang="it-IT" sz="1100" dirty="0">
                        <a:solidFill>
                          <a:schemeClr val="bg1">
                            <a:lumMod val="50000"/>
                          </a:schemeClr>
                        </a:solidFill>
                        <a:latin typeface="+mn-lt"/>
                        <a:ea typeface="Times New Roman"/>
                      </a:endParaRPr>
                    </a:p>
                  </a:txBody>
                  <a:tcPr marL="67808" marR="678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302216">
                <a:tc gridSpan="4">
                  <a:txBody>
                    <a:bodyPr/>
                    <a:lstStyle/>
                    <a:p>
                      <a:pPr marL="85725" marR="28575" algn="just">
                        <a:spcAft>
                          <a:spcPts val="1000"/>
                        </a:spcAft>
                      </a:pPr>
                      <a:r>
                        <a:rPr lang="it-IT" sz="1100" kern="1200" dirty="0" smtClean="0">
                          <a:solidFill>
                            <a:schemeClr val="bg1">
                              <a:lumMod val="50000"/>
                            </a:schemeClr>
                          </a:solidFill>
                          <a:latin typeface="+mn-lt"/>
                          <a:ea typeface="+mn-ea"/>
                          <a:cs typeface="+mn-cs"/>
                        </a:rPr>
                        <a:t>Dispositivo per preparazione di farmaci chemioterapici</a:t>
                      </a:r>
                      <a:endParaRPr lang="it-IT" sz="1100" dirty="0">
                        <a:solidFill>
                          <a:schemeClr val="bg1">
                            <a:lumMod val="50000"/>
                          </a:schemeClr>
                        </a:solidFill>
                        <a:latin typeface="+mn-lt"/>
                        <a:ea typeface="Times New Roman"/>
                      </a:endParaRPr>
                    </a:p>
                  </a:txBody>
                  <a:tcPr marL="67808" marR="6780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bl>
          </a:graphicData>
        </a:graphic>
      </p:graphicFrame>
      <p:sp>
        <p:nvSpPr>
          <p:cNvPr id="14337" name="Rectangle 1"/>
          <p:cNvSpPr>
            <a:spLocks noChangeArrowheads="1"/>
          </p:cNvSpPr>
          <p:nvPr/>
        </p:nvSpPr>
        <p:spPr bwMode="auto">
          <a:xfrm>
            <a:off x="404664" y="6948264"/>
            <a:ext cx="2088232"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200" b="0" i="0" u="sng" strike="noStrike" cap="none" normalizeH="0" baseline="0" dirty="0" smtClean="0">
                <a:ln>
                  <a:noFill/>
                </a:ln>
                <a:solidFill>
                  <a:schemeClr val="bg1">
                    <a:lumMod val="50000"/>
                  </a:schemeClr>
                </a:solidFill>
                <a:effectLst/>
                <a:ea typeface="Times New Roman" pitchFamily="18" charset="0"/>
              </a:rPr>
              <a:t>Modalità d’uso generale</a:t>
            </a:r>
            <a:endParaRPr kumimoji="0" lang="it-IT" sz="1800" b="0" i="0" u="none" strike="noStrike" cap="none" normalizeH="0" baseline="0" dirty="0" smtClean="0">
              <a:ln>
                <a:noFill/>
              </a:ln>
              <a:solidFill>
                <a:schemeClr val="bg1">
                  <a:lumMod val="50000"/>
                </a:schemeClr>
              </a:solidFill>
              <a:effectLst/>
              <a:latin typeface="Arial" pitchFamily="34" charset="0"/>
            </a:endParaRPr>
          </a:p>
        </p:txBody>
      </p:sp>
      <p:sp>
        <p:nvSpPr>
          <p:cNvPr id="12" name="CasellaDiTesto 11"/>
          <p:cNvSpPr txBox="1"/>
          <p:nvPr/>
        </p:nvSpPr>
        <p:spPr>
          <a:xfrm>
            <a:off x="260648" y="7236296"/>
            <a:ext cx="3744416" cy="1546577"/>
          </a:xfrm>
          <a:prstGeom prst="rect">
            <a:avLst/>
          </a:prstGeom>
          <a:noFill/>
        </p:spPr>
        <p:txBody>
          <a:bodyPr wrap="square" rtlCol="0">
            <a:spAutoFit/>
          </a:bodyPr>
          <a:lstStyle/>
          <a:p>
            <a:pPr algn="just"/>
            <a:r>
              <a:rPr lang="it-IT" sz="1050" dirty="0" smtClean="0">
                <a:solidFill>
                  <a:schemeClr val="bg1">
                    <a:lumMod val="50000"/>
                  </a:schemeClr>
                </a:solidFill>
              </a:rPr>
              <a:t>Verificare l’integrità della confezione.</a:t>
            </a:r>
          </a:p>
          <a:p>
            <a:pPr algn="just"/>
            <a:r>
              <a:rPr lang="it-IT" sz="1050" dirty="0" smtClean="0">
                <a:solidFill>
                  <a:schemeClr val="bg1">
                    <a:lumMod val="50000"/>
                  </a:schemeClr>
                </a:solidFill>
              </a:rPr>
              <a:t>Perforare la sacca del solvente con il set di connessione e riempire tutto il tubicino. Chiudere la clamp portandola abbastanza vicino alla sacca . Introdurre lo </a:t>
            </a:r>
            <a:r>
              <a:rPr lang="it-IT" sz="1050" dirty="0" err="1" smtClean="0">
                <a:solidFill>
                  <a:schemeClr val="bg1">
                    <a:lumMod val="50000"/>
                  </a:schemeClr>
                </a:solidFill>
              </a:rPr>
              <a:t>spike</a:t>
            </a:r>
            <a:r>
              <a:rPr lang="it-IT" sz="1050" dirty="0" smtClean="0">
                <a:solidFill>
                  <a:schemeClr val="bg1">
                    <a:lumMod val="50000"/>
                  </a:schemeClr>
                </a:solidFill>
              </a:rPr>
              <a:t> nel flacone, ricostituire il  farmaco. Aspirare la soluzione di farmaco con la siringa. Trasferire la soluzione di farmaco in sacca attraverso la valvola del set di connessione tra flacone contenente il farmaco e deflussore.</a:t>
            </a:r>
          </a:p>
          <a:p>
            <a:r>
              <a:rPr lang="it-IT" sz="1050" dirty="0" smtClean="0">
                <a:solidFill>
                  <a:schemeClr val="bg1">
                    <a:lumMod val="65000"/>
                  </a:schemeClr>
                </a:solidFill>
              </a:rPr>
              <a:t> </a:t>
            </a:r>
            <a:endParaRPr lang="it-IT" sz="1050" dirty="0">
              <a:solidFill>
                <a:schemeClr val="bg1">
                  <a:lumMod val="65000"/>
                </a:schemeClr>
              </a:solidFill>
            </a:endParaRPr>
          </a:p>
        </p:txBody>
      </p:sp>
      <p:pic>
        <p:nvPicPr>
          <p:cNvPr id="2051" name="Picture 3"/>
          <p:cNvPicPr>
            <a:picLocks noChangeAspect="1" noChangeArrowheads="1"/>
          </p:cNvPicPr>
          <p:nvPr/>
        </p:nvPicPr>
        <p:blipFill>
          <a:blip r:embed="rId2" cstate="print"/>
          <a:srcRect/>
          <a:stretch>
            <a:fillRect/>
          </a:stretch>
        </p:blipFill>
        <p:spPr bwMode="auto">
          <a:xfrm>
            <a:off x="260648" y="1691680"/>
            <a:ext cx="6334547" cy="513851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332656" y="251520"/>
            <a:ext cx="2867025" cy="40011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2600" b="1" i="0" u="none" strike="noStrike" cap="none" normalizeH="0" baseline="0" dirty="0" smtClean="0">
                <a:ln>
                  <a:noFill/>
                </a:ln>
                <a:solidFill>
                  <a:srgbClr val="9D9EA0"/>
                </a:solidFill>
                <a:effectLst/>
                <a:latin typeface="Interstate-BoldCondensed" charset="0"/>
              </a:rPr>
              <a:t> ONCOLOGY LINE</a:t>
            </a:r>
            <a:endParaRPr kumimoji="0" lang="it-IT" sz="1800" b="0" i="0" u="none" strike="noStrike" cap="none" normalizeH="0" baseline="0" dirty="0" smtClean="0">
              <a:ln>
                <a:noFill/>
              </a:ln>
              <a:solidFill>
                <a:schemeClr val="tx1"/>
              </a:solidFill>
              <a:effectLst/>
              <a:latin typeface="Arial" pitchFamily="34" charset="0"/>
            </a:endParaRPr>
          </a:p>
        </p:txBody>
      </p:sp>
      <p:sp>
        <p:nvSpPr>
          <p:cNvPr id="1037" name="Text Box 13"/>
          <p:cNvSpPr txBox="1">
            <a:spLocks noChangeArrowheads="1"/>
          </p:cNvSpPr>
          <p:nvPr/>
        </p:nvSpPr>
        <p:spPr bwMode="auto">
          <a:xfrm>
            <a:off x="0" y="8963025"/>
            <a:ext cx="6858000" cy="180975"/>
          </a:xfrm>
          <a:prstGeom prst="rect">
            <a:avLst/>
          </a:prstGeom>
          <a:solidFill>
            <a:srgbClr val="66707A"/>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900" b="0" i="0" u="none" strike="noStrike" cap="none" normalizeH="0" baseline="0" dirty="0" smtClean="0">
                <a:ln>
                  <a:noFill/>
                </a:ln>
                <a:solidFill>
                  <a:srgbClr val="FFFFFF"/>
                </a:solidFill>
                <a:effectLst/>
                <a:latin typeface="Calibri" pitchFamily="34" charset="0"/>
              </a:rPr>
              <a:t>        Informazioni riservate ai soli operatori del settore                                                                                                                                               Pagina 3</a:t>
            </a:r>
            <a:endParaRPr kumimoji="0" lang="it-IT" sz="1800" b="0" i="0" u="none" strike="noStrike" cap="none" normalizeH="0" baseline="0" dirty="0" smtClean="0">
              <a:ln>
                <a:noFill/>
              </a:ln>
              <a:solidFill>
                <a:schemeClr val="tx1"/>
              </a:solidFill>
              <a:effectLst/>
              <a:latin typeface="Arial" pitchFamily="34" charset="0"/>
            </a:endParaRPr>
          </a:p>
        </p:txBody>
      </p:sp>
      <p:pic>
        <p:nvPicPr>
          <p:cNvPr id="10" name="Picture 2"/>
          <p:cNvPicPr>
            <a:picLocks noChangeAspect="1" noChangeArrowheads="1"/>
          </p:cNvPicPr>
          <p:nvPr/>
        </p:nvPicPr>
        <p:blipFill>
          <a:blip r:embed="rId2" cstate="print"/>
          <a:srcRect/>
          <a:stretch>
            <a:fillRect/>
          </a:stretch>
        </p:blipFill>
        <p:spPr bwMode="auto">
          <a:xfrm>
            <a:off x="2564904" y="4355976"/>
            <a:ext cx="2767013" cy="1279525"/>
          </a:xfrm>
          <a:prstGeom prst="rect">
            <a:avLst/>
          </a:prstGeom>
          <a:noFill/>
          <a:ln w="9525">
            <a:noFill/>
            <a:miter lim="800000"/>
            <a:headEnd/>
            <a:tailEnd/>
          </a:ln>
        </p:spPr>
      </p:pic>
      <p:pic>
        <p:nvPicPr>
          <p:cNvPr id="11" name="Picture 17"/>
          <p:cNvPicPr>
            <a:picLocks noChangeAspect="1" noChangeArrowheads="1"/>
          </p:cNvPicPr>
          <p:nvPr/>
        </p:nvPicPr>
        <p:blipFill>
          <a:blip r:embed="rId3" cstate="print"/>
          <a:srcRect/>
          <a:stretch>
            <a:fillRect/>
          </a:stretch>
        </p:blipFill>
        <p:spPr bwMode="auto">
          <a:xfrm>
            <a:off x="692696" y="4283968"/>
            <a:ext cx="1609725" cy="330200"/>
          </a:xfrm>
          <a:prstGeom prst="rect">
            <a:avLst/>
          </a:prstGeom>
          <a:noFill/>
          <a:ln w="9525">
            <a:noFill/>
            <a:miter lim="800000"/>
            <a:headEnd/>
            <a:tailEnd/>
          </a:ln>
        </p:spPr>
      </p:pic>
      <p:sp>
        <p:nvSpPr>
          <p:cNvPr id="3074" name="Rectangle 2"/>
          <p:cNvSpPr>
            <a:spLocks noChangeArrowheads="1"/>
          </p:cNvSpPr>
          <p:nvPr/>
        </p:nvSpPr>
        <p:spPr bwMode="auto">
          <a:xfrm>
            <a:off x="332656" y="755576"/>
            <a:ext cx="5976664" cy="33085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Controlli</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Controlli eseguiti:</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Controllo qualità sia per i materiali che per i dispositivi. ISO 10993-7</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Valutazione di biocompatibilità UNI EN ISO 10993-1</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Citossicità ISO 10993-5</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Emolisi ISO 10993-4</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Tossicità sistemica acuta ISO 10993-11</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Sensibilizzazione allergica ISO 10993-10</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Compatibilità:</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I materiali usati sono compatibili con farmaci chemioterapici antiblastici e con le soluzioni infusionali.</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Sterilità</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Prodotto sterilizzato ad ETO validità del prodotto a 5 anni dalla data di sterilizzazione. Non risterilizzabile.</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Confezionamento</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Box da 200 confezioni</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Produttore:</a:t>
            </a:r>
            <a:endParaRPr kumimoji="0" lang="it-IT" sz="1100" b="0" i="0" u="none" strike="noStrike" cap="none" normalizeH="0" baseline="0" dirty="0" smtClean="0">
              <a:ln>
                <a:noFill/>
              </a:ln>
              <a:solidFill>
                <a:schemeClr val="bg1">
                  <a:lumMod val="50000"/>
                </a:schemeClr>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1100" b="0" i="0" u="none" strike="noStrike" cap="none" normalizeH="0" baseline="0" dirty="0" smtClean="0">
                <a:ln>
                  <a:noFill/>
                </a:ln>
                <a:solidFill>
                  <a:schemeClr val="bg1">
                    <a:lumMod val="50000"/>
                  </a:schemeClr>
                </a:solidFill>
                <a:effectLst/>
                <a:ea typeface="Times New Roman" pitchFamily="18" charset="0"/>
              </a:rPr>
              <a:t>SKUPINA MEDICINE P.P. </a:t>
            </a:r>
            <a:r>
              <a:rPr kumimoji="0" lang="it-IT" sz="1100" b="0" i="0" u="none" strike="noStrike" cap="none" normalizeH="0" baseline="0" dirty="0" err="1" smtClean="0">
                <a:ln>
                  <a:noFill/>
                </a:ln>
                <a:solidFill>
                  <a:schemeClr val="bg1">
                    <a:lumMod val="50000"/>
                  </a:schemeClr>
                </a:solidFill>
                <a:effectLst/>
                <a:ea typeface="Times New Roman" pitchFamily="18" charset="0"/>
              </a:rPr>
              <a:t>D.o.o</a:t>
            </a:r>
            <a:endParaRPr kumimoji="0" lang="it-IT" sz="1100" b="0" i="0" u="none" strike="noStrike" cap="none" normalizeH="0" baseline="0" dirty="0" smtClean="0">
              <a:ln>
                <a:noFill/>
              </a:ln>
              <a:solidFill>
                <a:schemeClr val="bg1">
                  <a:lumMod val="50000"/>
                </a:schemeClr>
              </a:solidFill>
              <a:effectLst/>
              <a:ea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it-IT" sz="1100" dirty="0" err="1" smtClean="0">
                <a:solidFill>
                  <a:schemeClr val="bg1">
                    <a:lumMod val="50000"/>
                  </a:schemeClr>
                </a:solidFill>
                <a:ea typeface="Times New Roman" pitchFamily="18" charset="0"/>
              </a:rPr>
              <a:t>Partizanska</a:t>
            </a:r>
            <a:r>
              <a:rPr lang="it-IT" sz="1100" dirty="0" smtClean="0">
                <a:solidFill>
                  <a:schemeClr val="bg1">
                    <a:lumMod val="50000"/>
                  </a:schemeClr>
                </a:solidFill>
                <a:ea typeface="Times New Roman" pitchFamily="18" charset="0"/>
              </a:rPr>
              <a:t> cesta 79</a:t>
            </a:r>
          </a:p>
          <a:p>
            <a:pPr marL="0" marR="0" lvl="0" indent="0" algn="just" defTabSz="914400" rtl="0" eaLnBrk="0" fontAlgn="base" latinLnBrk="0" hangingPunct="0">
              <a:lnSpc>
                <a:spcPct val="100000"/>
              </a:lnSpc>
              <a:spcBef>
                <a:spcPct val="0"/>
              </a:spcBef>
              <a:spcAft>
                <a:spcPct val="0"/>
              </a:spcAft>
              <a:buClrTx/>
              <a:buSzTx/>
              <a:buFontTx/>
              <a:buNone/>
              <a:tabLst/>
            </a:pPr>
            <a:r>
              <a:rPr lang="it-IT" sz="1100" dirty="0" smtClean="0">
                <a:solidFill>
                  <a:schemeClr val="bg1">
                    <a:lumMod val="50000"/>
                  </a:schemeClr>
                </a:solidFill>
                <a:ea typeface="Times New Roman" pitchFamily="18" charset="0"/>
              </a:rPr>
              <a:t>6210 </a:t>
            </a:r>
            <a:r>
              <a:rPr lang="it-IT" sz="1100" dirty="0" err="1" smtClean="0">
                <a:solidFill>
                  <a:schemeClr val="bg1">
                    <a:lumMod val="50000"/>
                  </a:schemeClr>
                </a:solidFill>
                <a:ea typeface="Times New Roman" pitchFamily="18" charset="0"/>
              </a:rPr>
              <a:t>Sezana</a:t>
            </a:r>
            <a:r>
              <a:rPr lang="it-IT" sz="1100" dirty="0" smtClean="0">
                <a:solidFill>
                  <a:schemeClr val="bg1">
                    <a:lumMod val="50000"/>
                  </a:schemeClr>
                </a:solidFill>
                <a:ea typeface="Times New Roman" pitchFamily="18" charset="0"/>
              </a:rPr>
              <a:t> SLO</a:t>
            </a:r>
            <a:endParaRPr kumimoji="0" lang="it-IT" sz="1800" b="0" i="0" u="none" strike="noStrike" cap="none" normalizeH="0" baseline="0" dirty="0" smtClean="0">
              <a:ln>
                <a:noFill/>
              </a:ln>
              <a:solidFill>
                <a:schemeClr val="bg1">
                  <a:lumMod val="50000"/>
                </a:schemeClr>
              </a:solidFill>
              <a:effectLst/>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TotalTime>
  <Words>306</Words>
  <Application>Microsoft Office PowerPoint</Application>
  <PresentationFormat>Presentazione su schermo (4:3)</PresentationFormat>
  <Paragraphs>44</Paragraphs>
  <Slides>3</Slides>
  <Notes>0</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Diapositiva 1</vt:lpstr>
      <vt:lpstr>Diapositiva 2</vt:lpstr>
      <vt:lpstr>Diapositiva 3</vt:lpstr>
    </vt:vector>
  </TitlesOfParts>
  <Company>BASTARDS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kastian</dc:creator>
  <cp:lastModifiedBy>kastian</cp:lastModifiedBy>
  <cp:revision>51</cp:revision>
  <dcterms:created xsi:type="dcterms:W3CDTF">2014-07-25T09:12:23Z</dcterms:created>
  <dcterms:modified xsi:type="dcterms:W3CDTF">2014-09-17T12:21:20Z</dcterms:modified>
</cp:coreProperties>
</file>