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66"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1" y="2840569"/>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488952"/>
            <a:ext cx="1157288" cy="10401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488952"/>
            <a:ext cx="3357563" cy="10401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34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20"/>
            <a:ext cx="5829300" cy="2000249"/>
          </a:xfrm>
        </p:spPr>
        <p:txBody>
          <a:bodyPr anchor="b"/>
          <a:lstStyle>
            <a:lvl1pPr marL="0" indent="0">
              <a:buNone/>
              <a:defRPr sz="1700">
                <a:solidFill>
                  <a:schemeClr val="tx1">
                    <a:tint val="75000"/>
                  </a:schemeClr>
                </a:solidFill>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7" y="2844802"/>
            <a:ext cx="2257425" cy="8045451"/>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2" y="2844802"/>
            <a:ext cx="2257425" cy="8045451"/>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8"/>
            <a:ext cx="3030141" cy="853016"/>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1" y="2046818"/>
            <a:ext cx="3031331" cy="853016"/>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1" y="2899833"/>
            <a:ext cx="3031331" cy="5268384"/>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64068"/>
            <a:ext cx="2256235" cy="1549400"/>
          </a:xfrm>
        </p:spPr>
        <p:txBody>
          <a:bodyPr anchor="b"/>
          <a:lstStyle>
            <a:lvl1pPr algn="l">
              <a:defRPr sz="17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64069"/>
            <a:ext cx="3833813" cy="7804151"/>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1913468"/>
            <a:ext cx="2256235" cy="6254751"/>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2"/>
            <a:ext cx="4114800" cy="755651"/>
          </a:xfrm>
        </p:spPr>
        <p:txBody>
          <a:bodyPr anchor="b"/>
          <a:lstStyle>
            <a:lvl1pPr algn="l">
              <a:defRPr sz="17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endParaRPr lang="it-IT" dirty="0"/>
          </a:p>
        </p:txBody>
      </p:sp>
      <p:sp>
        <p:nvSpPr>
          <p:cNvPr id="4" name="Segnaposto testo 3"/>
          <p:cNvSpPr>
            <a:spLocks noGrp="1"/>
          </p:cNvSpPr>
          <p:nvPr>
            <p:ph type="body" sz="half" idx="2"/>
          </p:nvPr>
        </p:nvSpPr>
        <p:spPr>
          <a:xfrm>
            <a:off x="1344216" y="7156453"/>
            <a:ext cx="4114800" cy="1073149"/>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77925" tIns="38963" rIns="77925" bIns="38963"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3"/>
            <a:ext cx="6172200" cy="6034617"/>
          </a:xfrm>
          <a:prstGeom prst="rect">
            <a:avLst/>
          </a:prstGeom>
        </p:spPr>
        <p:txBody>
          <a:bodyPr vert="horz" lIns="77925" tIns="38963" rIns="77925" bIns="3896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6"/>
            <a:ext cx="1600200" cy="486833"/>
          </a:xfrm>
          <a:prstGeom prst="rect">
            <a:avLst/>
          </a:prstGeom>
        </p:spPr>
        <p:txBody>
          <a:bodyPr vert="horz" lIns="77925" tIns="38963" rIns="77925" bIns="38963" rtlCol="0" anchor="ctr"/>
          <a:lstStyle>
            <a:lvl1pPr algn="l">
              <a:defRPr sz="1000">
                <a:solidFill>
                  <a:schemeClr val="tx1">
                    <a:tint val="75000"/>
                  </a:schemeClr>
                </a:solidFill>
              </a:defRPr>
            </a:lvl1p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3"/>
          </p:nvPr>
        </p:nvSpPr>
        <p:spPr>
          <a:xfrm>
            <a:off x="2343151" y="8475136"/>
            <a:ext cx="2171700" cy="486833"/>
          </a:xfrm>
          <a:prstGeom prst="rect">
            <a:avLst/>
          </a:prstGeom>
        </p:spPr>
        <p:txBody>
          <a:bodyPr vert="horz" lIns="77925" tIns="38963" rIns="77925" bIns="38963" rtlCol="0" anchor="ctr"/>
          <a:lstStyle>
            <a:lvl1pPr algn="ctr">
              <a:defRPr sz="10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4914900" y="8475136"/>
            <a:ext cx="1600200" cy="486833"/>
          </a:xfrm>
          <a:prstGeom prst="rect">
            <a:avLst/>
          </a:prstGeom>
        </p:spPr>
        <p:txBody>
          <a:bodyPr vert="horz" lIns="77925" tIns="38963" rIns="77925" bIns="38963" rtlCol="0" anchor="ctr"/>
          <a:lstStyle>
            <a:lvl1pPr algn="r">
              <a:defRPr sz="1000">
                <a:solidFill>
                  <a:schemeClr val="tx1">
                    <a:tint val="75000"/>
                  </a:schemeClr>
                </a:solidFill>
              </a:defRPr>
            </a:lvl1pPr>
          </a:lstStyle>
          <a:p>
            <a:fld id="{F9A6DFDB-0A98-4E79-8B0E-18FA737C6E90}"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9252" rtl="0" eaLnBrk="1" latinLnBrk="0" hangingPunct="1">
        <a:spcBef>
          <a:spcPct val="0"/>
        </a:spcBef>
        <a:buNone/>
        <a:defRPr sz="3700" kern="1200">
          <a:solidFill>
            <a:schemeClr val="tx1"/>
          </a:solidFill>
          <a:latin typeface="+mj-lt"/>
          <a:ea typeface="+mj-ea"/>
          <a:cs typeface="+mj-cs"/>
        </a:defRPr>
      </a:lvl1pPr>
    </p:titleStyle>
    <p:bodyStyle>
      <a:lvl1pPr marL="292219" indent="-292219" algn="l" defTabSz="779252"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3142" indent="-243516" algn="l" defTabSz="77925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974065" indent="-194813" algn="l" defTabSz="77925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6369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53316"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32656" y="251520"/>
            <a:ext cx="2867025" cy="379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ONCOLOGY LINE</a:t>
            </a:r>
            <a:endParaRPr kumimoji="0" lang="it-IT" sz="1800" b="0" i="0" u="none" strike="noStrike" cap="none" normalizeH="0" baseline="0" dirty="0" smtClean="0">
              <a:ln>
                <a:noFill/>
              </a:ln>
              <a:solidFill>
                <a:schemeClr val="tx1"/>
              </a:solidFill>
              <a:effectLst/>
              <a:latin typeface="Arial" pitchFamily="34" charset="0"/>
            </a:endParaRPr>
          </a:p>
        </p:txBody>
      </p:sp>
      <p:pic>
        <p:nvPicPr>
          <p:cNvPr id="9" name="Immagine 8"/>
          <p:cNvPicPr/>
          <p:nvPr/>
        </p:nvPicPr>
        <p:blipFill>
          <a:blip r:embed="rId2" cstate="print"/>
          <a:srcRect/>
          <a:stretch>
            <a:fillRect/>
          </a:stretch>
        </p:blipFill>
        <p:spPr bwMode="auto">
          <a:xfrm>
            <a:off x="116632" y="3491880"/>
            <a:ext cx="1943100" cy="2596243"/>
          </a:xfrm>
          <a:prstGeom prst="rect">
            <a:avLst/>
          </a:prstGeom>
          <a:noFill/>
          <a:ln w="9525">
            <a:noFill/>
            <a:miter lim="800000"/>
            <a:headEnd/>
            <a:tailEnd/>
          </a:ln>
        </p:spPr>
      </p:pic>
      <p:sp>
        <p:nvSpPr>
          <p:cNvPr id="1029" name="Text Box 5"/>
          <p:cNvSpPr txBox="1">
            <a:spLocks noChangeArrowheads="1"/>
          </p:cNvSpPr>
          <p:nvPr/>
        </p:nvSpPr>
        <p:spPr bwMode="auto">
          <a:xfrm>
            <a:off x="2204864" y="3635896"/>
            <a:ext cx="4248150" cy="14401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300"/>
              </a:spcAft>
              <a:buClrTx/>
              <a:buSzTx/>
              <a:buFontTx/>
              <a:buNone/>
              <a:tabLst/>
            </a:pPr>
            <a:r>
              <a:rPr kumimoji="0" lang="en-US" sz="1200" i="0" u="none" strike="noStrike" cap="none" normalizeH="0" baseline="0" dirty="0" smtClean="0">
                <a:ln>
                  <a:noFill/>
                </a:ln>
                <a:solidFill>
                  <a:schemeClr val="bg1">
                    <a:lumMod val="50000"/>
                  </a:schemeClr>
                </a:solidFill>
                <a:effectLst/>
                <a:latin typeface="Lucida Sans Unicode" pitchFamily="34" charset="0"/>
              </a:rPr>
              <a:t>        Farmaci antiblastici : manipolazione in sicurezza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2492896" y="3851920"/>
            <a:ext cx="367240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dirty="0" smtClean="0">
                <a:ln>
                  <a:noFill/>
                </a:ln>
                <a:solidFill>
                  <a:schemeClr val="bg1">
                    <a:lumMod val="50000"/>
                  </a:schemeClr>
                </a:solidFill>
                <a:effectLst/>
                <a:latin typeface="Lucida Sans Unicode" pitchFamily="34" charset="0"/>
                <a:ea typeface="Times New Roman" pitchFamily="18" charset="0"/>
                <a:cs typeface="Lucida Sans Unicode" pitchFamily="34" charset="0"/>
              </a:rPr>
              <a:t>Le manipolazioni dei farmaci (stoccaggio, preparazione, trasporto, gestione dei reflui ed emergenze) e le somministrazioni devono essere attuate nel rispetto della sicurezza e della salute dei pazienti, degli operatori e dei terzi che sono coinvolti nel processo. Usare I dispositivi di protezione individuali</a:t>
            </a:r>
            <a:endParaRPr kumimoji="0" lang="it-IT" sz="1800" b="0" i="0" u="none" strike="noStrike" cap="none" normalizeH="0" baseline="0" dirty="0" smtClean="0">
              <a:ln>
                <a:noFill/>
              </a:ln>
              <a:solidFill>
                <a:schemeClr val="bg1">
                  <a:lumMod val="50000"/>
                </a:schemeClr>
              </a:solidFill>
              <a:effectLst/>
              <a:latin typeface="Arial" pitchFamily="34" charset="0"/>
            </a:endParaRPr>
          </a:p>
        </p:txBody>
      </p:sp>
      <p:pic>
        <p:nvPicPr>
          <p:cNvPr id="19" name="Picture 6"/>
          <p:cNvPicPr>
            <a:picLocks noChangeAspect="1" noChangeArrowheads="1"/>
          </p:cNvPicPr>
          <p:nvPr/>
        </p:nvPicPr>
        <p:blipFill>
          <a:blip r:embed="rId3" cstate="print"/>
          <a:srcRect/>
          <a:stretch>
            <a:fillRect/>
          </a:stretch>
        </p:blipFill>
        <p:spPr bwMode="auto">
          <a:xfrm>
            <a:off x="5661248" y="6588224"/>
            <a:ext cx="732695" cy="1224136"/>
          </a:xfrm>
          <a:prstGeom prst="rect">
            <a:avLst/>
          </a:prstGeom>
          <a:noFill/>
          <a:ln w="57150">
            <a:solidFill>
              <a:schemeClr val="bg1"/>
            </a:solidFill>
            <a:miter lim="800000"/>
            <a:headEnd/>
            <a:tailEnd/>
          </a:ln>
        </p:spPr>
      </p:pic>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1</a:t>
            </a:r>
            <a:endParaRPr kumimoji="0" lang="it-IT" sz="1800" b="0" i="0" u="none" strike="noStrike" cap="none" normalizeH="0" baseline="0" dirty="0" smtClean="0">
              <a:ln>
                <a:noFill/>
              </a:ln>
              <a:solidFill>
                <a:schemeClr val="tx1"/>
              </a:solidFill>
              <a:effectLst/>
              <a:latin typeface="Arial" pitchFamily="34" charset="0"/>
            </a:endParaRPr>
          </a:p>
        </p:txBody>
      </p:sp>
      <p:sp>
        <p:nvSpPr>
          <p:cNvPr id="25" name="Rettangolo 24"/>
          <p:cNvSpPr/>
          <p:nvPr/>
        </p:nvSpPr>
        <p:spPr>
          <a:xfrm>
            <a:off x="836712" y="6444208"/>
            <a:ext cx="1332288" cy="307777"/>
          </a:xfrm>
          <a:prstGeom prst="rect">
            <a:avLst/>
          </a:prstGeom>
        </p:spPr>
        <p:txBody>
          <a:bodyPr wrap="none">
            <a:spAutoFit/>
          </a:bodyPr>
          <a:lstStyle/>
          <a:p>
            <a:r>
              <a:rPr lang="en-GB" sz="1400" b="1" dirty="0" smtClean="0">
                <a:solidFill>
                  <a:schemeClr val="bg1">
                    <a:lumMod val="50000"/>
                  </a:schemeClr>
                </a:solidFill>
              </a:rPr>
              <a:t>I.V. Disposables</a:t>
            </a:r>
            <a:endParaRPr lang="en-GB" sz="1400" b="1" dirty="0">
              <a:solidFill>
                <a:schemeClr val="bg1">
                  <a:lumMod val="50000"/>
                </a:schemeClr>
              </a:solidFill>
            </a:endParaRPr>
          </a:p>
        </p:txBody>
      </p:sp>
      <p:sp>
        <p:nvSpPr>
          <p:cNvPr id="16" name="Rettangolo 15"/>
          <p:cNvSpPr/>
          <p:nvPr/>
        </p:nvSpPr>
        <p:spPr>
          <a:xfrm>
            <a:off x="836712" y="6732240"/>
            <a:ext cx="4320480" cy="430887"/>
          </a:xfrm>
          <a:prstGeom prst="rect">
            <a:avLst/>
          </a:prstGeom>
        </p:spPr>
        <p:txBody>
          <a:bodyPr wrap="square">
            <a:spAutoFit/>
          </a:bodyPr>
          <a:lstStyle/>
          <a:p>
            <a:pPr algn="just"/>
            <a:r>
              <a:rPr lang="it-IT" sz="1100" b="1" cap="all" dirty="0" smtClean="0">
                <a:solidFill>
                  <a:schemeClr val="bg1">
                    <a:lumMod val="50000"/>
                  </a:schemeClr>
                </a:solidFill>
              </a:rPr>
              <a:t>SISTEMA A CIRCUITO CHIUSO PER ALLESTIMENTO, TRASPORTO E preparazione Di FARMACI ANTIBLASTICI</a:t>
            </a:r>
            <a:endParaRPr lang="it-IT" sz="1100" dirty="0">
              <a:solidFill>
                <a:schemeClr val="bg1">
                  <a:lumMod val="50000"/>
                </a:schemeClr>
              </a:solidFill>
            </a:endParaRPr>
          </a:p>
        </p:txBody>
      </p:sp>
      <p:pic>
        <p:nvPicPr>
          <p:cNvPr id="3" name="Picture 2"/>
          <p:cNvPicPr>
            <a:picLocks noChangeAspect="1" noChangeArrowheads="1"/>
          </p:cNvPicPr>
          <p:nvPr/>
        </p:nvPicPr>
        <p:blipFill>
          <a:blip r:embed="rId4" cstate="print"/>
          <a:srcRect/>
          <a:stretch>
            <a:fillRect/>
          </a:stretch>
        </p:blipFill>
        <p:spPr bwMode="auto">
          <a:xfrm>
            <a:off x="2636912" y="5076056"/>
            <a:ext cx="2438400" cy="1609725"/>
          </a:xfrm>
          <a:prstGeom prst="rect">
            <a:avLst/>
          </a:prstGeom>
          <a:noFill/>
          <a:ln w="9525">
            <a:noFill/>
            <a:miter lim="800000"/>
            <a:headEnd/>
            <a:tailEnd/>
          </a:ln>
        </p:spPr>
      </p:pic>
      <p:sp>
        <p:nvSpPr>
          <p:cNvPr id="14" name="CasellaDiTesto 13"/>
          <p:cNvSpPr txBox="1"/>
          <p:nvPr/>
        </p:nvSpPr>
        <p:spPr>
          <a:xfrm>
            <a:off x="461571" y="611560"/>
            <a:ext cx="2319866" cy="246221"/>
          </a:xfrm>
          <a:prstGeom prst="rect">
            <a:avLst/>
          </a:prstGeom>
          <a:noFill/>
        </p:spPr>
        <p:txBody>
          <a:bodyPr wrap="none" rtlCol="0">
            <a:spAutoFit/>
          </a:bodyPr>
          <a:lstStyle/>
          <a:p>
            <a:pPr algn="just"/>
            <a:r>
              <a:rPr lang="it-IT" sz="1000" b="1" cap="all" dirty="0" smtClean="0">
                <a:solidFill>
                  <a:schemeClr val="bg1">
                    <a:lumMod val="50000"/>
                  </a:schemeClr>
                </a:solidFill>
              </a:rPr>
              <a:t>preparazione  FARMACI ANTIBLASTICI</a:t>
            </a:r>
            <a:endParaRPr lang="it-IT" sz="1000" dirty="0">
              <a:solidFill>
                <a:schemeClr val="bg1">
                  <a:lumMod val="50000"/>
                </a:schemeClr>
              </a:solidFill>
            </a:endParaRPr>
          </a:p>
        </p:txBody>
      </p:sp>
      <p:pic>
        <p:nvPicPr>
          <p:cNvPr id="15" name="Picture 2"/>
          <p:cNvPicPr>
            <a:picLocks noChangeAspect="1" noChangeArrowheads="1"/>
          </p:cNvPicPr>
          <p:nvPr/>
        </p:nvPicPr>
        <p:blipFill>
          <a:blip r:embed="rId5" cstate="print"/>
          <a:srcRect/>
          <a:stretch>
            <a:fillRect/>
          </a:stretch>
        </p:blipFill>
        <p:spPr bwMode="auto">
          <a:xfrm>
            <a:off x="908720" y="7308304"/>
            <a:ext cx="1417141" cy="1062383"/>
          </a:xfrm>
          <a:prstGeom prst="rect">
            <a:avLst/>
          </a:prstGeom>
          <a:ln w="12700">
            <a:noFill/>
          </a:ln>
          <a:effectLst>
            <a:outerShdw blurRad="292100" dist="139700" dir="2700000" algn="tl" rotWithShape="0">
              <a:srgbClr val="333333">
                <a:alpha val="65000"/>
              </a:srgbClr>
            </a:outerShdw>
          </a:effectLst>
        </p:spPr>
      </p:pic>
      <p:pic>
        <p:nvPicPr>
          <p:cNvPr id="17" name="Picture 5"/>
          <p:cNvPicPr>
            <a:picLocks noChangeAspect="1" noChangeArrowheads="1"/>
          </p:cNvPicPr>
          <p:nvPr/>
        </p:nvPicPr>
        <p:blipFill>
          <a:blip r:embed="rId6" cstate="print"/>
          <a:srcRect/>
          <a:stretch>
            <a:fillRect/>
          </a:stretch>
        </p:blipFill>
        <p:spPr bwMode="auto">
          <a:xfrm rot="8642259">
            <a:off x="2910519" y="7613131"/>
            <a:ext cx="2150032" cy="403451"/>
          </a:xfrm>
          <a:prstGeom prst="rect">
            <a:avLst/>
          </a:prstGeom>
          <a:noFill/>
          <a:ln w="9525">
            <a:noFill/>
            <a:miter lim="800000"/>
            <a:headEnd/>
            <a:tailEnd/>
          </a:ln>
        </p:spPr>
      </p:pic>
      <p:pic>
        <p:nvPicPr>
          <p:cNvPr id="18" name="Picture 2"/>
          <p:cNvPicPr>
            <a:picLocks noChangeAspect="1" noChangeArrowheads="1"/>
          </p:cNvPicPr>
          <p:nvPr/>
        </p:nvPicPr>
        <p:blipFill>
          <a:blip r:embed="rId7" cstate="print"/>
          <a:srcRect/>
          <a:stretch>
            <a:fillRect/>
          </a:stretch>
        </p:blipFill>
        <p:spPr bwMode="auto">
          <a:xfrm>
            <a:off x="116632" y="827584"/>
            <a:ext cx="6599237" cy="2533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04664" y="107504"/>
            <a:ext cx="2867025" cy="4001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 ONCOLOGY LINE</a:t>
            </a:r>
            <a:endParaRPr kumimoji="0" lang="it-IT" sz="1800" b="0" i="0" u="none" strike="noStrike" cap="none" normalizeH="0" baseline="0" dirty="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2</a:t>
            </a:r>
            <a:endParaRPr kumimoji="0" lang="it-IT" sz="1800" b="0" i="0" u="none" strike="noStrike" cap="none" normalizeH="0" baseline="0" dirty="0" smtClean="0">
              <a:ln>
                <a:noFill/>
              </a:ln>
              <a:solidFill>
                <a:schemeClr val="tx1"/>
              </a:solidFill>
              <a:effectLst/>
              <a:latin typeface="Arial" pitchFamily="34" charset="0"/>
            </a:endParaRPr>
          </a:p>
        </p:txBody>
      </p:sp>
      <p:graphicFrame>
        <p:nvGraphicFramePr>
          <p:cNvPr id="15" name="Tabella 14"/>
          <p:cNvGraphicFramePr>
            <a:graphicFrameLocks noGrp="1"/>
          </p:cNvGraphicFramePr>
          <p:nvPr/>
        </p:nvGraphicFramePr>
        <p:xfrm>
          <a:off x="404664" y="611560"/>
          <a:ext cx="3888432" cy="980537"/>
        </p:xfrm>
        <a:graphic>
          <a:graphicData uri="http://schemas.openxmlformats.org/drawingml/2006/table">
            <a:tbl>
              <a:tblPr/>
              <a:tblGrid>
                <a:gridCol w="1656184"/>
                <a:gridCol w="513036"/>
                <a:gridCol w="889663"/>
                <a:gridCol w="829549"/>
              </a:tblGrid>
              <a:tr h="152829">
                <a:tc>
                  <a:txBody>
                    <a:bodyPr/>
                    <a:lstStyle/>
                    <a:p>
                      <a:pPr algn="ctr">
                        <a:spcAft>
                          <a:spcPts val="0"/>
                        </a:spcAft>
                      </a:pPr>
                      <a:r>
                        <a:rPr lang="it-IT" sz="1100" dirty="0" smtClean="0">
                          <a:solidFill>
                            <a:schemeClr val="bg1">
                              <a:lumMod val="50000"/>
                            </a:schemeClr>
                          </a:solidFill>
                          <a:latin typeface="+mn-lt"/>
                          <a:ea typeface="Times New Roman"/>
                        </a:rPr>
                        <a:t>      Posizione </a:t>
                      </a:r>
                      <a:r>
                        <a:rPr lang="it-IT" sz="1100" dirty="0">
                          <a:solidFill>
                            <a:schemeClr val="bg1">
                              <a:lumMod val="50000"/>
                            </a:schemeClr>
                          </a:solidFill>
                          <a:latin typeface="+mn-lt"/>
                          <a:ea typeface="Times New Roman"/>
                        </a:rPr>
                        <a:t>sanitaria</a:t>
                      </a:r>
                    </a:p>
                  </a:txBody>
                  <a:tcPr marL="67808" marR="67808" marT="0" marB="0">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Classe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CND</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75401">
                <a:tc>
                  <a:txBody>
                    <a:bodyPr/>
                    <a:lstStyle/>
                    <a:p>
                      <a:pPr algn="ctr">
                        <a:spcAft>
                          <a:spcPts val="0"/>
                        </a:spcAft>
                      </a:pPr>
                      <a:r>
                        <a:rPr lang="it-IT" sz="1100" dirty="0">
                          <a:solidFill>
                            <a:schemeClr val="bg1">
                              <a:lumMod val="50000"/>
                            </a:schemeClr>
                          </a:solidFill>
                          <a:latin typeface="+mn-lt"/>
                          <a:ea typeface="Times New Roman"/>
                        </a:rPr>
                        <a:t>      Dispositivo Medico</a:t>
                      </a:r>
                    </a:p>
                  </a:txBody>
                  <a:tcPr marL="67808" marR="67808" marT="0" marB="0">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smtClean="0">
                          <a:solidFill>
                            <a:schemeClr val="bg1">
                              <a:lumMod val="50000"/>
                            </a:schemeClr>
                          </a:solidFill>
                          <a:latin typeface="+mn-lt"/>
                          <a:ea typeface="Times New Roman"/>
                        </a:rPr>
                        <a:t>0123</a:t>
                      </a:r>
                      <a:endParaRPr lang="it-IT" sz="1100" dirty="0">
                        <a:solidFill>
                          <a:schemeClr val="bg1">
                            <a:lumMod val="50000"/>
                          </a:schemeClr>
                        </a:solidFill>
                        <a:latin typeface="+mn-lt"/>
                        <a:ea typeface="Times New Roman"/>
                      </a:endParaRP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I Sterile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it-IT" sz="1000" b="1" kern="1200" dirty="0" smtClean="0">
                          <a:solidFill>
                            <a:schemeClr val="bg1">
                              <a:lumMod val="65000"/>
                            </a:schemeClr>
                          </a:solidFill>
                          <a:latin typeface="+mn-lt"/>
                          <a:ea typeface="+mn-ea"/>
                          <a:cs typeface="+mn-cs"/>
                        </a:rPr>
                        <a:t>A03010101</a:t>
                      </a:r>
                      <a:endParaRPr lang="it-IT" sz="1500" kern="1200" dirty="0">
                        <a:solidFill>
                          <a:schemeClr val="tx1"/>
                        </a:solidFill>
                        <a:latin typeface="+mn-lt"/>
                        <a:ea typeface="+mn-ea"/>
                        <a:cs typeface="+mn-cs"/>
                      </a:endParaRP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2829">
                <a:tc gridSpan="4">
                  <a:txBody>
                    <a:bodyPr/>
                    <a:lstStyle/>
                    <a:p>
                      <a:pPr algn="just">
                        <a:spcAft>
                          <a:spcPts val="0"/>
                        </a:spcAft>
                      </a:pPr>
                      <a:r>
                        <a:rPr lang="it-IT" sz="1100" dirty="0" smtClean="0">
                          <a:solidFill>
                            <a:schemeClr val="bg1">
                              <a:lumMod val="50000"/>
                            </a:schemeClr>
                          </a:solidFill>
                          <a:latin typeface="+mn-lt"/>
                          <a:ea typeface="Times New Roman"/>
                        </a:rPr>
                        <a:t>      CODICE   </a:t>
                      </a:r>
                      <a:r>
                        <a:rPr lang="it-IT" sz="1100" kern="1200" dirty="0" smtClean="0">
                          <a:solidFill>
                            <a:schemeClr val="bg1">
                              <a:lumMod val="50000"/>
                            </a:schemeClr>
                          </a:solidFill>
                          <a:latin typeface="+mn-lt"/>
                          <a:ea typeface="+mn-ea"/>
                          <a:cs typeface="+mn-cs"/>
                        </a:rPr>
                        <a:t>Vedi   tabelle</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152829">
                <a:tc gridSpan="4">
                  <a:txBody>
                    <a:bodyPr/>
                    <a:lstStyle/>
                    <a:p>
                      <a:pPr algn="just">
                        <a:spcAft>
                          <a:spcPts val="0"/>
                        </a:spcAft>
                      </a:pPr>
                      <a:r>
                        <a:rPr lang="it-IT" sz="1100" dirty="0" smtClean="0">
                          <a:solidFill>
                            <a:schemeClr val="bg1">
                              <a:lumMod val="50000"/>
                            </a:schemeClr>
                          </a:solidFill>
                          <a:latin typeface="+mn-lt"/>
                          <a:ea typeface="Times New Roman"/>
                        </a:rPr>
                        <a:t>      Descrizione</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302216">
                <a:tc gridSpan="4">
                  <a:txBody>
                    <a:bodyPr/>
                    <a:lstStyle/>
                    <a:p>
                      <a:pPr marL="85725" marR="28575" algn="just">
                        <a:spcAft>
                          <a:spcPts val="1000"/>
                        </a:spcAft>
                      </a:pPr>
                      <a:r>
                        <a:rPr lang="it-IT" sz="1100" kern="1200" dirty="0" smtClean="0">
                          <a:solidFill>
                            <a:schemeClr val="bg1">
                              <a:lumMod val="50000"/>
                            </a:schemeClr>
                          </a:solidFill>
                          <a:latin typeface="+mn-lt"/>
                          <a:ea typeface="+mn-ea"/>
                          <a:cs typeface="+mn-cs"/>
                        </a:rPr>
                        <a:t>Dispositivo per preparazione di farmaci chemioterapici</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
        <p:nvSpPr>
          <p:cNvPr id="14337" name="Rectangle 1"/>
          <p:cNvSpPr>
            <a:spLocks noChangeArrowheads="1"/>
          </p:cNvSpPr>
          <p:nvPr/>
        </p:nvSpPr>
        <p:spPr bwMode="auto">
          <a:xfrm>
            <a:off x="404664" y="6948264"/>
            <a:ext cx="20882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sng" strike="noStrike" cap="none" normalizeH="0" baseline="0" dirty="0" smtClean="0">
                <a:ln>
                  <a:noFill/>
                </a:ln>
                <a:solidFill>
                  <a:schemeClr val="bg1">
                    <a:lumMod val="50000"/>
                  </a:schemeClr>
                </a:solidFill>
                <a:effectLst/>
                <a:ea typeface="Times New Roman" pitchFamily="18" charset="0"/>
              </a:rPr>
              <a:t>Modalità d’uso generale</a:t>
            </a:r>
            <a:endParaRPr kumimoji="0" lang="it-IT" sz="1800" b="0" i="0" u="none" strike="noStrike" cap="none" normalizeH="0" baseline="0" dirty="0" smtClean="0">
              <a:ln>
                <a:noFill/>
              </a:ln>
              <a:solidFill>
                <a:schemeClr val="bg1">
                  <a:lumMod val="50000"/>
                </a:schemeClr>
              </a:solidFill>
              <a:effectLst/>
              <a:latin typeface="Arial" pitchFamily="34" charset="0"/>
            </a:endParaRPr>
          </a:p>
        </p:txBody>
      </p:sp>
      <p:sp>
        <p:nvSpPr>
          <p:cNvPr id="12" name="CasellaDiTesto 11"/>
          <p:cNvSpPr txBox="1"/>
          <p:nvPr/>
        </p:nvSpPr>
        <p:spPr>
          <a:xfrm>
            <a:off x="260648" y="7236296"/>
            <a:ext cx="3744416" cy="1546577"/>
          </a:xfrm>
          <a:prstGeom prst="rect">
            <a:avLst/>
          </a:prstGeom>
          <a:noFill/>
        </p:spPr>
        <p:txBody>
          <a:bodyPr wrap="square" rtlCol="0">
            <a:spAutoFit/>
          </a:bodyPr>
          <a:lstStyle/>
          <a:p>
            <a:pPr algn="just"/>
            <a:r>
              <a:rPr lang="it-IT" sz="1050" dirty="0" smtClean="0">
                <a:solidFill>
                  <a:schemeClr val="bg1">
                    <a:lumMod val="50000"/>
                  </a:schemeClr>
                </a:solidFill>
              </a:rPr>
              <a:t>Verificare l’integrità della confezione.</a:t>
            </a:r>
          </a:p>
          <a:p>
            <a:pPr algn="just"/>
            <a:r>
              <a:rPr lang="it-IT" sz="1050" dirty="0" smtClean="0">
                <a:solidFill>
                  <a:schemeClr val="bg1">
                    <a:lumMod val="50000"/>
                  </a:schemeClr>
                </a:solidFill>
              </a:rPr>
              <a:t>Perforare la sacca del solvente con il set di connessione e riempire tutto il tubicino. Chiudere la clamp portandola abbastanza vicino alla sacca . Introdurre lo </a:t>
            </a:r>
            <a:r>
              <a:rPr lang="it-IT" sz="1050" dirty="0" err="1" smtClean="0">
                <a:solidFill>
                  <a:schemeClr val="bg1">
                    <a:lumMod val="50000"/>
                  </a:schemeClr>
                </a:solidFill>
              </a:rPr>
              <a:t>spike</a:t>
            </a:r>
            <a:r>
              <a:rPr lang="it-IT" sz="1050" dirty="0" smtClean="0">
                <a:solidFill>
                  <a:schemeClr val="bg1">
                    <a:lumMod val="50000"/>
                  </a:schemeClr>
                </a:solidFill>
              </a:rPr>
              <a:t> nel flacone, ricostituire il  farmaco. Aspirare la soluzione di farmaco con la siringa. Trasferire la soluzione di farmaco in sacca attraverso la valvola del set di connessione tra flacone contenente il farmaco e deflussore.</a:t>
            </a:r>
          </a:p>
          <a:p>
            <a:r>
              <a:rPr lang="it-IT" sz="1050" dirty="0" smtClean="0">
                <a:solidFill>
                  <a:schemeClr val="bg1">
                    <a:lumMod val="65000"/>
                  </a:schemeClr>
                </a:solidFill>
              </a:rPr>
              <a:t> </a:t>
            </a:r>
            <a:endParaRPr lang="it-IT" sz="1050" dirty="0">
              <a:solidFill>
                <a:schemeClr val="bg1">
                  <a:lumMod val="65000"/>
                </a:schemeClr>
              </a:solidFill>
            </a:endParaRPr>
          </a:p>
        </p:txBody>
      </p:sp>
      <p:pic>
        <p:nvPicPr>
          <p:cNvPr id="2051" name="Picture 3"/>
          <p:cNvPicPr>
            <a:picLocks noChangeAspect="1" noChangeArrowheads="1"/>
          </p:cNvPicPr>
          <p:nvPr/>
        </p:nvPicPr>
        <p:blipFill>
          <a:blip r:embed="rId2" cstate="print"/>
          <a:srcRect/>
          <a:stretch>
            <a:fillRect/>
          </a:stretch>
        </p:blipFill>
        <p:spPr bwMode="auto">
          <a:xfrm>
            <a:off x="260648" y="1691680"/>
            <a:ext cx="6334547" cy="513851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32656" y="251520"/>
            <a:ext cx="2867025" cy="4001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 ONCOLOGY LINE</a:t>
            </a:r>
            <a:endParaRPr kumimoji="0" lang="it-IT" sz="1800" b="0" i="0" u="none" strike="noStrike" cap="none" normalizeH="0" baseline="0" dirty="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3</a:t>
            </a:r>
            <a:endParaRPr kumimoji="0" lang="it-IT" sz="1800" b="0" i="0" u="none" strike="noStrike" cap="none" normalizeH="0" baseline="0" dirty="0" smtClean="0">
              <a:ln>
                <a:noFill/>
              </a:ln>
              <a:solidFill>
                <a:schemeClr val="tx1"/>
              </a:solidFill>
              <a:effectLst/>
              <a:latin typeface="Arial" pitchFamily="34" charset="0"/>
            </a:endParaRPr>
          </a:p>
        </p:txBody>
      </p:sp>
      <p:pic>
        <p:nvPicPr>
          <p:cNvPr id="10" name="Picture 2"/>
          <p:cNvPicPr>
            <a:picLocks noChangeAspect="1" noChangeArrowheads="1"/>
          </p:cNvPicPr>
          <p:nvPr/>
        </p:nvPicPr>
        <p:blipFill>
          <a:blip r:embed="rId2" cstate="print"/>
          <a:srcRect/>
          <a:stretch>
            <a:fillRect/>
          </a:stretch>
        </p:blipFill>
        <p:spPr bwMode="auto">
          <a:xfrm>
            <a:off x="2564904" y="4355976"/>
            <a:ext cx="2767013" cy="1279525"/>
          </a:xfrm>
          <a:prstGeom prst="rect">
            <a:avLst/>
          </a:prstGeom>
          <a:noFill/>
          <a:ln w="9525">
            <a:noFill/>
            <a:miter lim="800000"/>
            <a:headEnd/>
            <a:tailEnd/>
          </a:ln>
        </p:spPr>
      </p:pic>
      <p:pic>
        <p:nvPicPr>
          <p:cNvPr id="11" name="Picture 17"/>
          <p:cNvPicPr>
            <a:picLocks noChangeAspect="1" noChangeArrowheads="1"/>
          </p:cNvPicPr>
          <p:nvPr/>
        </p:nvPicPr>
        <p:blipFill>
          <a:blip r:embed="rId3" cstate="print"/>
          <a:srcRect/>
          <a:stretch>
            <a:fillRect/>
          </a:stretch>
        </p:blipFill>
        <p:spPr bwMode="auto">
          <a:xfrm>
            <a:off x="692696" y="4283968"/>
            <a:ext cx="1609725" cy="330200"/>
          </a:xfrm>
          <a:prstGeom prst="rect">
            <a:avLst/>
          </a:prstGeom>
          <a:noFill/>
          <a:ln w="9525">
            <a:noFill/>
            <a:miter lim="800000"/>
            <a:headEnd/>
            <a:tailEnd/>
          </a:ln>
        </p:spPr>
      </p:pic>
      <p:sp>
        <p:nvSpPr>
          <p:cNvPr id="3074" name="Rectangle 2"/>
          <p:cNvSpPr>
            <a:spLocks noChangeArrowheads="1"/>
          </p:cNvSpPr>
          <p:nvPr/>
        </p:nvSpPr>
        <p:spPr bwMode="auto">
          <a:xfrm>
            <a:off x="332656" y="755576"/>
            <a:ext cx="5976664" cy="33085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Controlli eseguiti: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Controllo qualità sia per i materiali che per i dispositivi. ISO 10993-7</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Valutazione di biocompatibilità UNI EN ISO 10993-1</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Citossicità ISO 10993-5</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Emolisi ISO 10993-4</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Tossicità sistemica acuta ISO 10993-11</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Sensibilizzazione allergica ISO 10993-10</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Compatibilità:</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I materiali usati sono compatibili con farmaci chemioterapici antiblastici e con le soluzioni infusionali.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Sterilità</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Prodotto sterilizzato ad ETO validità del prodotto a 5 anni dalla data di sterilizzazione. Non risterilizzabile.</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Confezionamento</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Box da 200 confezioni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Produttore:</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SKUPINA MEDICINE P.P. </a:t>
            </a:r>
            <a:r>
              <a:rPr kumimoji="0" lang="it-IT" sz="1100" b="0" i="0" u="none" strike="noStrike" cap="none" normalizeH="0" baseline="0" dirty="0" err="1" smtClean="0">
                <a:ln>
                  <a:noFill/>
                </a:ln>
                <a:solidFill>
                  <a:schemeClr val="bg1">
                    <a:lumMod val="50000"/>
                  </a:schemeClr>
                </a:solidFill>
                <a:effectLst/>
                <a:ea typeface="Times New Roman" pitchFamily="18" charset="0"/>
              </a:rPr>
              <a:t>D.o.o</a:t>
            </a:r>
            <a:endParaRPr kumimoji="0" lang="it-IT" sz="1100" b="0" i="0" u="none" strike="noStrike" cap="none" normalizeH="0" baseline="0" dirty="0" smtClean="0">
              <a:ln>
                <a:noFill/>
              </a:ln>
              <a:solidFill>
                <a:schemeClr val="bg1">
                  <a:lumMod val="50000"/>
                </a:schemeClr>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it-IT" sz="1100" dirty="0" err="1" smtClean="0">
                <a:solidFill>
                  <a:schemeClr val="bg1">
                    <a:lumMod val="50000"/>
                  </a:schemeClr>
                </a:solidFill>
                <a:ea typeface="Times New Roman" pitchFamily="18" charset="0"/>
              </a:rPr>
              <a:t>Partizanska</a:t>
            </a:r>
            <a:r>
              <a:rPr lang="it-IT" sz="1100" dirty="0" smtClean="0">
                <a:solidFill>
                  <a:schemeClr val="bg1">
                    <a:lumMod val="50000"/>
                  </a:schemeClr>
                </a:solidFill>
                <a:ea typeface="Times New Roman" pitchFamily="18" charset="0"/>
              </a:rPr>
              <a:t> cesta 79</a:t>
            </a:r>
          </a:p>
          <a:p>
            <a:pPr marL="0" marR="0" lvl="0" indent="0" algn="just" defTabSz="914400" rtl="0" eaLnBrk="0" fontAlgn="base" latinLnBrk="0" hangingPunct="0">
              <a:lnSpc>
                <a:spcPct val="100000"/>
              </a:lnSpc>
              <a:spcBef>
                <a:spcPct val="0"/>
              </a:spcBef>
              <a:spcAft>
                <a:spcPct val="0"/>
              </a:spcAft>
              <a:buClrTx/>
              <a:buSzTx/>
              <a:buFontTx/>
              <a:buNone/>
              <a:tabLst/>
            </a:pPr>
            <a:r>
              <a:rPr lang="it-IT" sz="1100" dirty="0" smtClean="0">
                <a:solidFill>
                  <a:schemeClr val="bg1">
                    <a:lumMod val="50000"/>
                  </a:schemeClr>
                </a:solidFill>
                <a:ea typeface="Times New Roman" pitchFamily="18" charset="0"/>
              </a:rPr>
              <a:t>6210 </a:t>
            </a:r>
            <a:r>
              <a:rPr lang="it-IT" sz="1100" dirty="0" err="1" smtClean="0">
                <a:solidFill>
                  <a:schemeClr val="bg1">
                    <a:lumMod val="50000"/>
                  </a:schemeClr>
                </a:solidFill>
                <a:ea typeface="Times New Roman" pitchFamily="18" charset="0"/>
              </a:rPr>
              <a:t>Sezana</a:t>
            </a:r>
            <a:r>
              <a:rPr lang="it-IT" sz="1100" dirty="0" smtClean="0">
                <a:solidFill>
                  <a:schemeClr val="bg1">
                    <a:lumMod val="50000"/>
                  </a:schemeClr>
                </a:solidFill>
                <a:ea typeface="Times New Roman" pitchFamily="18" charset="0"/>
              </a:rPr>
              <a:t> SLO</a:t>
            </a:r>
            <a:endParaRPr kumimoji="0" lang="it-IT" sz="1800" b="0" i="0" u="none" strike="noStrike" cap="none" normalizeH="0" baseline="0" dirty="0" smtClean="0">
              <a:ln>
                <a:noFill/>
              </a:ln>
              <a:solidFill>
                <a:schemeClr val="bg1">
                  <a:lumMod val="50000"/>
                </a:schemeClr>
              </a:solidFill>
              <a:effectLst/>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306</Words>
  <Application>Microsoft Office PowerPoint</Application>
  <PresentationFormat>Presentazione su schermo (4:3)</PresentationFormat>
  <Paragraphs>44</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kastian</dc:creator>
  <cp:lastModifiedBy>kastian</cp:lastModifiedBy>
  <cp:revision>51</cp:revision>
  <dcterms:created xsi:type="dcterms:W3CDTF">2014-07-25T09:12:23Z</dcterms:created>
  <dcterms:modified xsi:type="dcterms:W3CDTF">2014-09-17T12:21:20Z</dcterms:modified>
</cp:coreProperties>
</file>