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6858000" cy="9906000" type="A4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416" autoAdjust="0"/>
  </p:normalViewPr>
  <p:slideViewPr>
    <p:cSldViewPr>
      <p:cViewPr>
        <p:scale>
          <a:sx n="82" d="100"/>
          <a:sy n="82" d="100"/>
        </p:scale>
        <p:origin x="-750" y="2070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14AD4-78AB-43D2-A717-C97CA3F17D58}" type="datetimeFigureOut">
              <a:rPr lang="it-IT" smtClean="0"/>
              <a:pPr/>
              <a:t>17/09/2014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F1F1E-E902-42C2-ADB8-750F33C2A669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0" y="-461665"/>
            <a:ext cx="3429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CATETERE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NELATON</a:t>
            </a:r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" name="Rettangolo 4"/>
          <p:cNvSpPr/>
          <p:nvPr/>
        </p:nvSpPr>
        <p:spPr>
          <a:xfrm>
            <a:off x="0" y="-159568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r>
              <a:rPr lang="it-IT" dirty="0"/>
              <a:t> </a:t>
            </a:r>
            <a:r>
              <a:rPr lang="it-IT" sz="1400" dirty="0">
                <a:solidFill>
                  <a:schemeClr val="bg1">
                    <a:lumMod val="50000"/>
                  </a:schemeClr>
                </a:solidFill>
              </a:rPr>
              <a:t>Tecnologie Biomedicali </a:t>
            </a:r>
            <a:r>
              <a:rPr lang="it-IT" sz="1400" dirty="0" smtClean="0">
                <a:solidFill>
                  <a:schemeClr val="bg1">
                    <a:lumMod val="50000"/>
                  </a:schemeClr>
                </a:solidFill>
              </a:rPr>
              <a:t>– Terapia Infusionale</a:t>
            </a:r>
            <a:endParaRPr lang="it-IT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6992" y="776536"/>
            <a:ext cx="1763721" cy="2088232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9" name="Rettangolo 8"/>
          <p:cNvSpPr/>
          <p:nvPr/>
        </p:nvSpPr>
        <p:spPr>
          <a:xfrm>
            <a:off x="2060848" y="3224808"/>
            <a:ext cx="4536504" cy="3924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Catetere </a:t>
            </a:r>
            <a:r>
              <a:rPr lang="it-IT" sz="1050" b="1" dirty="0" err="1" smtClean="0">
                <a:solidFill>
                  <a:schemeClr val="bg1">
                    <a:lumMod val="50000"/>
                  </a:schemeClr>
                </a:solidFill>
              </a:rPr>
              <a:t>nelaton</a:t>
            </a:r>
            <a:r>
              <a:rPr lang="it-IT" sz="1050" b="1" dirty="0" smtClean="0">
                <a:solidFill>
                  <a:schemeClr val="bg1">
                    <a:lumMod val="50000"/>
                  </a:schemeClr>
                </a:solidFill>
              </a:rPr>
              <a:t>: </a:t>
            </a:r>
            <a:r>
              <a:rPr lang="it-IT" sz="1050" b="1" dirty="0">
                <a:solidFill>
                  <a:schemeClr val="bg1">
                    <a:lumMod val="50000"/>
                  </a:schemeClr>
                </a:solidFill>
              </a:rPr>
              <a:t>specifiche del dispositivo </a:t>
            </a:r>
            <a:endParaRPr lang="it-IT" sz="105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lvl="0"/>
            <a:endParaRPr lang="it-IT" sz="1050" b="1" dirty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Cateterizzazione vescicale a breve termine tramite introduzione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nell'uretra. I cateteri con le punte distali curve sono indicati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particolarmente laddove le condizioni anatomiche sono mutate,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es. in presenza di un tumore.</a:t>
            </a:r>
          </a:p>
          <a:p>
            <a:pPr algn="just"/>
            <a:r>
              <a:rPr lang="it-IT" sz="1050" b="1" i="1" dirty="0" smtClean="0">
                <a:solidFill>
                  <a:schemeClr val="bg1">
                    <a:lumMod val="50000"/>
                  </a:schemeClr>
                </a:solidFill>
              </a:rPr>
              <a:t>CARATTERISTICHE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• punta distale morbida ed arrotondata per una introduzione</a:t>
            </a:r>
          </a:p>
          <a:p>
            <a:pPr algn="just"/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atraumatica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• non provoca lesioni alla membrana della mucosa vescicale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• fori laterali compatibili con il lume del catetere assicurano massimo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drenaggio senza ostruzioni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• trattamento "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frozen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" della superficie esterna facilita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l'introduzione nell'uretra e minimizza la necessità di lubrificanti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• cono di collegamento contrassegnato con colori diversi per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una facile identificazione dello spessore in CH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• I cateteri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nelaton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sono compatibili con i lubrificanti normalmente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in usati per il cateterismo</a:t>
            </a:r>
          </a:p>
          <a:p>
            <a:pPr algn="just"/>
            <a:r>
              <a:rPr lang="it-IT" sz="1050" b="1" i="1" dirty="0" smtClean="0">
                <a:solidFill>
                  <a:schemeClr val="bg1">
                    <a:lumMod val="50000"/>
                  </a:schemeClr>
                </a:solidFill>
              </a:rPr>
              <a:t>SPECIFICHE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Prodotto in cloruro di polivinile (PVC)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medical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grade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Durezza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Shore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A80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Confezione singola, Sterilizzato ad ossido di etilene (EO)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Non contiene lattice, invasivo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9633521"/>
            <a:ext cx="6858000" cy="27795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6632" y="776536"/>
            <a:ext cx="3143250" cy="165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0648" y="4016896"/>
            <a:ext cx="1581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412776" y="7473280"/>
            <a:ext cx="3638550" cy="138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/>
          <p:cNvSpPr txBox="1"/>
          <p:nvPr/>
        </p:nvSpPr>
        <p:spPr>
          <a:xfrm>
            <a:off x="116632" y="128464"/>
            <a:ext cx="321267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800" dirty="0" smtClean="0"/>
              <a:t>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CATETERE </a:t>
            </a:r>
            <a:r>
              <a:rPr lang="it-IT" sz="2800" b="1" dirty="0" smtClean="0">
                <a:solidFill>
                  <a:schemeClr val="bg1">
                    <a:lumMod val="50000"/>
                  </a:schemeClr>
                </a:solidFill>
              </a:rPr>
              <a:t>NELATON</a:t>
            </a:r>
            <a:endParaRPr lang="it-IT" sz="2800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it-IT" sz="28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2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7" name="Rettangolo 16"/>
          <p:cNvSpPr/>
          <p:nvPr/>
        </p:nvSpPr>
        <p:spPr>
          <a:xfrm>
            <a:off x="3429000" y="776536"/>
            <a:ext cx="3429000" cy="2539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sz="1050" b="1" dirty="0" smtClean="0">
                <a:solidFill>
                  <a:schemeClr val="bg1">
                    <a:lumMod val="50000"/>
                  </a:schemeClr>
                </a:solidFill>
              </a:rPr>
              <a:t>N° repertorio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18255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712" y="1496616"/>
            <a:ext cx="1406829" cy="2769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0648" y="560512"/>
            <a:ext cx="2924175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12976" y="1424608"/>
            <a:ext cx="3392441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Rettangolo 15"/>
          <p:cNvSpPr/>
          <p:nvPr/>
        </p:nvSpPr>
        <p:spPr>
          <a:xfrm>
            <a:off x="404664" y="4304928"/>
            <a:ext cx="1944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Confezionato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in blister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singolo   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9" name="Rettangolo 18"/>
          <p:cNvSpPr/>
          <p:nvPr/>
        </p:nvSpPr>
        <p:spPr>
          <a:xfrm>
            <a:off x="404664" y="4448944"/>
            <a:ext cx="169309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Buste da 100 pezzi cadauna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0" name="Rettangolo 19"/>
          <p:cNvSpPr/>
          <p:nvPr/>
        </p:nvSpPr>
        <p:spPr>
          <a:xfrm>
            <a:off x="404664" y="4592960"/>
            <a:ext cx="1359668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Cartoni da 1500 pezzi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1" name="Rettangolo 20"/>
          <p:cNvSpPr/>
          <p:nvPr/>
        </p:nvSpPr>
        <p:spPr>
          <a:xfrm>
            <a:off x="2681536" y="4304928"/>
            <a:ext cx="4176464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Lunghezza: 38/40 cm - Monouso - Apirogeno - Atossico.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Disponibili nelle misure CH 08-12-14-16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Punta chiusa ed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atraumatica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con 2 fori laterali contrapposti, asimmetrici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Raccordo conico conforme ai codici colore Materiale PVC grado medicale.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Materiale esente da lattice - FREE LATEX -. Durezza A80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Shore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3" name="Rettangolo 22"/>
          <p:cNvSpPr/>
          <p:nvPr/>
        </p:nvSpPr>
        <p:spPr>
          <a:xfrm>
            <a:off x="3573016" y="5169024"/>
            <a:ext cx="30133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CATETERI NELATON MASCHILI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3356992" y="1064568"/>
            <a:ext cx="3130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CATETERI NELATON </a:t>
            </a:r>
            <a:r>
              <a:rPr lang="it-IT" b="1" dirty="0" smtClean="0">
                <a:solidFill>
                  <a:schemeClr val="bg1">
                    <a:lumMod val="50000"/>
                  </a:schemeClr>
                </a:solidFill>
              </a:rPr>
              <a:t>FEMMINILI</a:t>
            </a:r>
            <a:endParaRPr lang="it-IT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56992" y="5529063"/>
            <a:ext cx="3236218" cy="40933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Rettangolo 24"/>
          <p:cNvSpPr/>
          <p:nvPr/>
        </p:nvSpPr>
        <p:spPr>
          <a:xfrm>
            <a:off x="260648" y="5529064"/>
            <a:ext cx="295232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Buste da 100 pezzi cadauna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Cartoni da 1500 pezzi per le misure CH8-10-12-14</a:t>
            </a:r>
          </a:p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Cartoni da 1000 pezzi per le misure CH16-18-20-22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6" name="Rettangolo 25"/>
          <p:cNvSpPr/>
          <p:nvPr/>
        </p:nvSpPr>
        <p:spPr>
          <a:xfrm>
            <a:off x="260648" y="5385048"/>
            <a:ext cx="1944216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Confezionato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in blister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singolo   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7" name="Rettangolo 26"/>
          <p:cNvSpPr/>
          <p:nvPr/>
        </p:nvSpPr>
        <p:spPr>
          <a:xfrm>
            <a:off x="260648" y="6177136"/>
            <a:ext cx="2952328" cy="15465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Lunghezza: 38/40 cm - Monouso - Apirogeno - Atossico.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Disponibili nelle misure CH 08-12-14-16-18-20-22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Punta chiusa ed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atraumatica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con 2 fori laterali contrapposti,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asimetrici</a:t>
            </a:r>
            <a:endParaRPr lang="it-IT" sz="1050" dirty="0" smtClean="0">
              <a:solidFill>
                <a:schemeClr val="bg1">
                  <a:lumMod val="50000"/>
                </a:schemeClr>
              </a:solidFill>
            </a:endParaRP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Raccordo conico conforme ai codici colore Materiale PVC grado medicale.</a:t>
            </a:r>
          </a:p>
          <a:p>
            <a:pPr algn="just"/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Materiale esente da lattice - FREE LATEX -. Durezza A80 </a:t>
            </a:r>
            <a:r>
              <a:rPr lang="it-IT" sz="1050" dirty="0" err="1" smtClean="0">
                <a:solidFill>
                  <a:schemeClr val="bg1">
                    <a:lumMod val="50000"/>
                  </a:schemeClr>
                </a:solidFill>
              </a:rPr>
              <a:t>Shore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Non  contiene </a:t>
            </a:r>
            <a:r>
              <a:rPr lang="it-IT" sz="1050" dirty="0" smtClean="0">
                <a:solidFill>
                  <a:schemeClr val="bg1">
                    <a:lumMod val="50000"/>
                  </a:schemeClr>
                </a:solidFill>
              </a:rPr>
              <a:t>lattice.</a:t>
            </a:r>
            <a:endParaRPr lang="it-IT" sz="105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52736" y="5313040"/>
            <a:ext cx="1444625" cy="27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4704" y="5745088"/>
            <a:ext cx="3146411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0" y="9725025"/>
            <a:ext cx="6858000" cy="180975"/>
          </a:xfrm>
          <a:prstGeom prst="rect">
            <a:avLst/>
          </a:prstGeom>
          <a:solidFill>
            <a:srgbClr val="66707A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it-IT" sz="900" b="0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</a:rPr>
              <a:t>        Informazioni riservate ai soli operatori del settore                                                                                                                                               Pagina 3</a:t>
            </a:r>
            <a:endParaRPr kumimoji="0" lang="it-IT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32656" y="776536"/>
            <a:ext cx="6264695" cy="34547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sz="1050" b="1" dirty="0"/>
          </a:p>
          <a:p>
            <a:r>
              <a:rPr lang="it-IT" sz="1000" b="1" dirty="0">
                <a:solidFill>
                  <a:schemeClr val="bg1">
                    <a:lumMod val="50000"/>
                  </a:schemeClr>
                </a:solidFill>
              </a:rPr>
              <a:t>Modalità d’uso generale 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Prima 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dell’uso controllare l’integrità della confezione. Dopo aver tolto il dispositivo dal suo involucro, assicurarsi della corretta tenuta delle connessioni. Va applicato secondo norma 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00" i="1" dirty="0" smtClean="0">
                <a:solidFill>
                  <a:schemeClr val="bg1">
                    <a:lumMod val="50000"/>
                  </a:schemeClr>
                </a:solidFill>
              </a:rPr>
              <a:t>L’operatore deve essere abilitato all’uso del dispositivo.</a:t>
            </a:r>
            <a:endParaRPr lang="it-IT" sz="1000" dirty="0" smtClean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Controlli 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Controlli eseguiti: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Controllo qualità sia per i materiali che per i dispositivi. ISO 10993-7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Valutazione di biocompatibilità UNI EN ISO 10993-1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Citossicità ISO 10993-5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Emolisi ISO 10993-4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Tossicità sistemica acuta ISO 10993-11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Sensibilizzazione allergica ISO 10993-10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Compatibilità: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I materiali usati sono compatibili con farmaci e soluzioni infusionali.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Sterilità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Prodotto sterilizzato ad ETO validità del prodotto a 5 anni dalla data di sterilizzazione. Non risterilizzabile. </a:t>
            </a: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Confezionamento </a:t>
            </a:r>
          </a:p>
          <a:p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Vedi sopra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it-IT" sz="1000" dirty="0">
                <a:solidFill>
                  <a:schemeClr val="bg1">
                    <a:lumMod val="50000"/>
                  </a:schemeClr>
                </a:solidFill>
              </a:rPr>
              <a:t>Produttore: </a:t>
            </a:r>
          </a:p>
          <a:p>
            <a:r>
              <a:rPr lang="it-IT" sz="1000" dirty="0" err="1" smtClean="0">
                <a:solidFill>
                  <a:schemeClr val="bg1">
                    <a:lumMod val="50000"/>
                  </a:schemeClr>
                </a:solidFill>
              </a:rPr>
              <a:t>Orly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00" dirty="0" err="1" smtClean="0">
                <a:solidFill>
                  <a:schemeClr val="bg1">
                    <a:lumMod val="50000"/>
                  </a:schemeClr>
                </a:solidFill>
              </a:rPr>
              <a:t>General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it-IT" sz="1000" dirty="0" err="1" smtClean="0">
                <a:solidFill>
                  <a:schemeClr val="bg1">
                    <a:lumMod val="50000"/>
                  </a:schemeClr>
                </a:solidFill>
              </a:rPr>
              <a:t>Supply</a:t>
            </a:r>
            <a:r>
              <a:rPr lang="it-IT" sz="1000" dirty="0" smtClean="0">
                <a:solidFill>
                  <a:schemeClr val="bg1">
                    <a:lumMod val="50000"/>
                  </a:schemeClr>
                </a:solidFill>
              </a:rPr>
              <a:t> S.r.l.</a:t>
            </a:r>
            <a:endParaRPr lang="it-IT" sz="1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364</Words>
  <Application>Microsoft Office PowerPoint</Application>
  <PresentationFormat>A4 (21x29,7 cm)</PresentationFormat>
  <Paragraphs>72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4" baseType="lpstr">
      <vt:lpstr>Tema di Office</vt:lpstr>
      <vt:lpstr>Diapositiva 1</vt:lpstr>
      <vt:lpstr>Diapositiva 2</vt:lpstr>
      <vt:lpstr>Diapositiva 3</vt:lpstr>
    </vt:vector>
  </TitlesOfParts>
  <Company>BASTARDS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kastian</dc:creator>
  <cp:lastModifiedBy>kastian</cp:lastModifiedBy>
  <cp:revision>44</cp:revision>
  <dcterms:created xsi:type="dcterms:W3CDTF">2014-08-11T08:56:50Z</dcterms:created>
  <dcterms:modified xsi:type="dcterms:W3CDTF">2014-09-17T14:06:57Z</dcterms:modified>
</cp:coreProperties>
</file>