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6858000" cy="9906000" type="A4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7" d="100"/>
          <a:sy n="87" d="100"/>
        </p:scale>
        <p:origin x="-636" y="2358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4AA4A-480B-4E3A-AD2B-087DA4FE3BD1}" type="datetimeFigureOut">
              <a:rPr lang="it-IT" smtClean="0"/>
              <a:pPr/>
              <a:t>17/09/2014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EC7FA-0258-4D60-9AF3-D5385D834FCE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4AA4A-480B-4E3A-AD2B-087DA4FE3BD1}" type="datetimeFigureOut">
              <a:rPr lang="it-IT" smtClean="0"/>
              <a:pPr/>
              <a:t>17/09/2014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EC7FA-0258-4D60-9AF3-D5385D834FCE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4AA4A-480B-4E3A-AD2B-087DA4FE3BD1}" type="datetimeFigureOut">
              <a:rPr lang="it-IT" smtClean="0"/>
              <a:pPr/>
              <a:t>17/09/2014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EC7FA-0258-4D60-9AF3-D5385D834FCE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4AA4A-480B-4E3A-AD2B-087DA4FE3BD1}" type="datetimeFigureOut">
              <a:rPr lang="it-IT" smtClean="0"/>
              <a:pPr/>
              <a:t>17/09/2014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EC7FA-0258-4D60-9AF3-D5385D834FCE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4AA4A-480B-4E3A-AD2B-087DA4FE3BD1}" type="datetimeFigureOut">
              <a:rPr lang="it-IT" smtClean="0"/>
              <a:pPr/>
              <a:t>17/09/2014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EC7FA-0258-4D60-9AF3-D5385D834FCE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4AA4A-480B-4E3A-AD2B-087DA4FE3BD1}" type="datetimeFigureOut">
              <a:rPr lang="it-IT" smtClean="0"/>
              <a:pPr/>
              <a:t>17/09/2014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EC7FA-0258-4D60-9AF3-D5385D834FCE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4AA4A-480B-4E3A-AD2B-087DA4FE3BD1}" type="datetimeFigureOut">
              <a:rPr lang="it-IT" smtClean="0"/>
              <a:pPr/>
              <a:t>17/09/2014</a:t>
            </a:fld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EC7FA-0258-4D60-9AF3-D5385D834FCE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4AA4A-480B-4E3A-AD2B-087DA4FE3BD1}" type="datetimeFigureOut">
              <a:rPr lang="it-IT" smtClean="0"/>
              <a:pPr/>
              <a:t>17/09/2014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EC7FA-0258-4D60-9AF3-D5385D834FCE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4AA4A-480B-4E3A-AD2B-087DA4FE3BD1}" type="datetimeFigureOut">
              <a:rPr lang="it-IT" smtClean="0"/>
              <a:pPr/>
              <a:t>17/09/2014</a:t>
            </a:fld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EC7FA-0258-4D60-9AF3-D5385D834FCE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4AA4A-480B-4E3A-AD2B-087DA4FE3BD1}" type="datetimeFigureOut">
              <a:rPr lang="it-IT" smtClean="0"/>
              <a:pPr/>
              <a:t>17/09/2014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EC7FA-0258-4D60-9AF3-D5385D834FCE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4AA4A-480B-4E3A-AD2B-087DA4FE3BD1}" type="datetimeFigureOut">
              <a:rPr lang="it-IT" smtClean="0"/>
              <a:pPr/>
              <a:t>17/09/2014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EC7FA-0258-4D60-9AF3-D5385D834FCE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84AA4A-480B-4E3A-AD2B-087DA4FE3BD1}" type="datetimeFigureOut">
              <a:rPr lang="it-IT" smtClean="0"/>
              <a:pPr/>
              <a:t>17/09/2014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EC7FA-0258-4D60-9AF3-D5385D834FCE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7.png"/><Relationship Id="rId4" Type="http://schemas.openxmlformats.org/officeDocument/2006/relationships/image" Target="../media/image4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3.png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260648" y="200472"/>
            <a:ext cx="56166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>
                <a:solidFill>
                  <a:schemeClr val="bg1">
                    <a:lumMod val="50000"/>
                  </a:schemeClr>
                </a:solidFill>
              </a:rPr>
              <a:t>Mono telo per piccola chirurgia - Sterile</a:t>
            </a:r>
            <a:endParaRPr lang="it-IT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1" name="Text Box 13"/>
          <p:cNvSpPr txBox="1">
            <a:spLocks noChangeArrowheads="1"/>
          </p:cNvSpPr>
          <p:nvPr/>
        </p:nvSpPr>
        <p:spPr bwMode="auto">
          <a:xfrm>
            <a:off x="0" y="9725025"/>
            <a:ext cx="6858000" cy="180975"/>
          </a:xfrm>
          <a:prstGeom prst="rect">
            <a:avLst/>
          </a:prstGeom>
          <a:solidFill>
            <a:srgbClr val="66707A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9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</a:rPr>
              <a:t>        Informazioni riservate ai soli operatori del settore                                                                                                                                               Pagina 1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3" name="Rettangolo 22"/>
          <p:cNvSpPr/>
          <p:nvPr/>
        </p:nvSpPr>
        <p:spPr>
          <a:xfrm>
            <a:off x="332656" y="560512"/>
            <a:ext cx="3312368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1050" b="1" dirty="0" smtClean="0">
                <a:solidFill>
                  <a:schemeClr val="bg1">
                    <a:lumMod val="50000"/>
                  </a:schemeClr>
                </a:solidFill>
              </a:rPr>
              <a:t>Descrizione:</a:t>
            </a:r>
          </a:p>
          <a:p>
            <a:pPr algn="just"/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Mono telo copertura paziente per interventi di piccola</a:t>
            </a:r>
          </a:p>
          <a:p>
            <a:pPr algn="just"/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chirurgia, ernia cervicale, gozzo. Dimensioni cm 100 x</a:t>
            </a:r>
          </a:p>
          <a:p>
            <a:pPr algn="just"/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150 dotato di:</a:t>
            </a:r>
          </a:p>
          <a:p>
            <a:pPr algn="just"/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Area rinforzata assorbente cm 45 x 70</a:t>
            </a:r>
          </a:p>
          <a:p>
            <a:pPr algn="just"/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Fenestratura adesiva rettangolare cm 5 x 20 dotata di</a:t>
            </a:r>
          </a:p>
          <a:p>
            <a:pPr algn="just"/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protezione facilmente removibile</a:t>
            </a:r>
          </a:p>
          <a:p>
            <a:pPr algn="just"/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Film da incisione</a:t>
            </a:r>
          </a:p>
          <a:p>
            <a:pPr algn="just"/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Dispositivo medico di Classe IIa (oppure classe Is nella</a:t>
            </a:r>
          </a:p>
          <a:p>
            <a:pPr algn="just"/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variante senza film da incisione)</a:t>
            </a:r>
            <a:endParaRPr lang="it-IT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4" name="Rettangolo 23"/>
          <p:cNvSpPr/>
          <p:nvPr/>
        </p:nvSpPr>
        <p:spPr>
          <a:xfrm>
            <a:off x="3861048" y="560512"/>
            <a:ext cx="1368152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b="1" dirty="0" smtClean="0">
                <a:solidFill>
                  <a:schemeClr val="bg1">
                    <a:lumMod val="50000"/>
                  </a:schemeClr>
                </a:solidFill>
              </a:rPr>
              <a:t>Tessuti disponibili: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SMMMS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Triaccoppiato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Bi accoppiato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Sontara</a:t>
            </a:r>
            <a:endParaRPr lang="it-IT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5" name="Rettangolo 24"/>
          <p:cNvSpPr/>
          <p:nvPr/>
        </p:nvSpPr>
        <p:spPr>
          <a:xfrm>
            <a:off x="332656" y="2288704"/>
            <a:ext cx="576064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b="1" dirty="0" smtClean="0">
                <a:solidFill>
                  <a:schemeClr val="bg1">
                    <a:lumMod val="50000"/>
                  </a:schemeClr>
                </a:solidFill>
              </a:rPr>
              <a:t>Varianti: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Il dispositivo può essere realizzato con le seguenti varianti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Il telo può essere realizzato in varie misure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Il telo può essere realizzato anche senza film da incisione</a:t>
            </a:r>
            <a:endParaRPr lang="it-IT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85184" y="1064568"/>
            <a:ext cx="1362075" cy="195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Rettangolo 25"/>
          <p:cNvSpPr/>
          <p:nvPr/>
        </p:nvSpPr>
        <p:spPr>
          <a:xfrm>
            <a:off x="332656" y="3080792"/>
            <a:ext cx="57606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>
                <a:solidFill>
                  <a:schemeClr val="bg1">
                    <a:lumMod val="50000"/>
                  </a:schemeClr>
                </a:solidFill>
              </a:rPr>
              <a:t>Mono telo separazione anestesisti - Sterile</a:t>
            </a:r>
          </a:p>
        </p:txBody>
      </p:sp>
      <p:sp>
        <p:nvSpPr>
          <p:cNvPr id="27" name="Rettangolo 26"/>
          <p:cNvSpPr/>
          <p:nvPr/>
        </p:nvSpPr>
        <p:spPr>
          <a:xfrm>
            <a:off x="332656" y="3521839"/>
            <a:ext cx="6048672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00" b="1" dirty="0" smtClean="0">
                <a:solidFill>
                  <a:schemeClr val="bg1">
                    <a:lumMod val="50000"/>
                  </a:schemeClr>
                </a:solidFill>
              </a:rPr>
              <a:t>Descrizione:</a:t>
            </a:r>
          </a:p>
          <a:p>
            <a:r>
              <a:rPr lang="it-IT" sz="1000" dirty="0" smtClean="0">
                <a:solidFill>
                  <a:schemeClr val="bg1">
                    <a:lumMod val="50000"/>
                  </a:schemeClr>
                </a:solidFill>
              </a:rPr>
              <a:t>Telo separatore area anestesisti cm 150x284 con ali cm</a:t>
            </a:r>
          </a:p>
          <a:p>
            <a:r>
              <a:rPr lang="it-IT" sz="1000" dirty="0" smtClean="0">
                <a:solidFill>
                  <a:schemeClr val="bg1">
                    <a:lumMod val="50000"/>
                  </a:schemeClr>
                </a:solidFill>
              </a:rPr>
              <a:t>75x30 dotato di:</a:t>
            </a:r>
          </a:p>
          <a:p>
            <a:r>
              <a:rPr lang="it-IT" sz="1000" dirty="0" smtClean="0">
                <a:solidFill>
                  <a:schemeClr val="bg1">
                    <a:lumMod val="50000"/>
                  </a:schemeClr>
                </a:solidFill>
              </a:rPr>
              <a:t>- Area rinforzata assorbente cm 40x60</a:t>
            </a:r>
          </a:p>
          <a:p>
            <a:r>
              <a:rPr lang="it-IT" sz="1000" dirty="0" smtClean="0">
                <a:solidFill>
                  <a:schemeClr val="bg1">
                    <a:lumMod val="50000"/>
                  </a:schemeClr>
                </a:solidFill>
              </a:rPr>
              <a:t>- Bordo adesivo dotato di protezione facilmente</a:t>
            </a:r>
          </a:p>
          <a:p>
            <a:r>
              <a:rPr lang="it-IT" sz="1000" dirty="0" smtClean="0">
                <a:solidFill>
                  <a:schemeClr val="bg1">
                    <a:lumMod val="50000"/>
                  </a:schemeClr>
                </a:solidFill>
              </a:rPr>
              <a:t>removibile</a:t>
            </a:r>
          </a:p>
          <a:p>
            <a:r>
              <a:rPr lang="it-IT" sz="1000" dirty="0" smtClean="0">
                <a:solidFill>
                  <a:schemeClr val="bg1">
                    <a:lumMod val="50000"/>
                  </a:schemeClr>
                </a:solidFill>
              </a:rPr>
              <a:t>Dispositivo medico di Classe Is</a:t>
            </a:r>
            <a:endParaRPr lang="it-IT" sz="1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8" name="Rettangolo 27"/>
          <p:cNvSpPr/>
          <p:nvPr/>
        </p:nvSpPr>
        <p:spPr>
          <a:xfrm>
            <a:off x="3933056" y="3512840"/>
            <a:ext cx="151216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b="1" dirty="0" smtClean="0">
                <a:solidFill>
                  <a:schemeClr val="bg1">
                    <a:lumMod val="50000"/>
                  </a:schemeClr>
                </a:solidFill>
              </a:rPr>
              <a:t>Tessuti disponibili: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SMMMS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Triaccoppiato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Biaccoppiato</a:t>
            </a:r>
            <a:endParaRPr lang="it-IT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9" name="Rettangolo 28"/>
          <p:cNvSpPr/>
          <p:nvPr/>
        </p:nvSpPr>
        <p:spPr>
          <a:xfrm>
            <a:off x="404664" y="4736976"/>
            <a:ext cx="5112568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b="1" dirty="0" smtClean="0">
                <a:solidFill>
                  <a:schemeClr val="bg1">
                    <a:lumMod val="50000"/>
                  </a:schemeClr>
                </a:solidFill>
              </a:rPr>
              <a:t>Varianti: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Il dispositivo può essere realizzato con le seguenti varianti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Il telo può essere realizzato in varie misure</a:t>
            </a:r>
            <a:endParaRPr lang="it-IT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57192" y="3512840"/>
            <a:ext cx="1133475" cy="192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Rettangolo 29"/>
          <p:cNvSpPr/>
          <p:nvPr/>
        </p:nvSpPr>
        <p:spPr>
          <a:xfrm>
            <a:off x="332656" y="5385048"/>
            <a:ext cx="60486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>
                <a:solidFill>
                  <a:schemeClr val="bg1">
                    <a:lumMod val="50000"/>
                  </a:schemeClr>
                </a:solidFill>
              </a:rPr>
              <a:t>Mono telo per chirurgia addominale - Sterile</a:t>
            </a:r>
            <a:endParaRPr lang="it-IT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1" name="Rettangolo 30"/>
          <p:cNvSpPr/>
          <p:nvPr/>
        </p:nvSpPr>
        <p:spPr>
          <a:xfrm>
            <a:off x="404664" y="5745088"/>
            <a:ext cx="3312368" cy="15465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b="1" dirty="0" smtClean="0">
                <a:solidFill>
                  <a:schemeClr val="bg1">
                    <a:lumMod val="50000"/>
                  </a:schemeClr>
                </a:solidFill>
              </a:rPr>
              <a:t>Descrizione: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Telo a “T” per chirurgia addominale cm 300x240x350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dotato di: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Area rinforzata assorbente cm 80x90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Fenestratura adesiva cm 35x45 dotata di protezione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facilmente removibile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- 4 Fissa tubi in velcro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Guide per cavi e tubi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Dispositivo medico di Classe Is</a:t>
            </a:r>
            <a:endParaRPr lang="it-IT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2" name="Rettangolo 31"/>
          <p:cNvSpPr/>
          <p:nvPr/>
        </p:nvSpPr>
        <p:spPr>
          <a:xfrm>
            <a:off x="4005064" y="5745088"/>
            <a:ext cx="1440160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b="1" dirty="0" smtClean="0">
                <a:solidFill>
                  <a:schemeClr val="bg1">
                    <a:lumMod val="50000"/>
                  </a:schemeClr>
                </a:solidFill>
              </a:rPr>
              <a:t>Tessuti disponibili: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SMMMS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Triaccoppiato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Biaccoppiato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Sontara</a:t>
            </a:r>
            <a:endParaRPr lang="it-IT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3" name="Rettangolo 32"/>
          <p:cNvSpPr/>
          <p:nvPr/>
        </p:nvSpPr>
        <p:spPr>
          <a:xfrm>
            <a:off x="476672" y="7401272"/>
            <a:ext cx="3429000" cy="90024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1050" b="1" dirty="0" smtClean="0">
                <a:solidFill>
                  <a:schemeClr val="bg1">
                    <a:lumMod val="50000"/>
                  </a:schemeClr>
                </a:solidFill>
              </a:rPr>
              <a:t>Varianti: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Il dispositivo può essere realizzato con le seguenti varianti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La fenestratura può essere creata in qualunque posizione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Il telo può essere realizzato in varie misure o in forma rettangolare</a:t>
            </a:r>
            <a:endParaRPr lang="it-IT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13176" y="6033120"/>
            <a:ext cx="1552575" cy="300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 Box 13"/>
          <p:cNvSpPr txBox="1">
            <a:spLocks noChangeArrowheads="1"/>
          </p:cNvSpPr>
          <p:nvPr/>
        </p:nvSpPr>
        <p:spPr bwMode="auto">
          <a:xfrm>
            <a:off x="0" y="9725025"/>
            <a:ext cx="6858000" cy="180975"/>
          </a:xfrm>
          <a:prstGeom prst="rect">
            <a:avLst/>
          </a:prstGeom>
          <a:solidFill>
            <a:srgbClr val="66707A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9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</a:rPr>
              <a:t>        Informazioni riservate ai soli operatori del settore                                                                                                                                               Pagina </a:t>
            </a:r>
            <a:r>
              <a:rPr lang="it-IT" sz="900" dirty="0" smtClean="0">
                <a:solidFill>
                  <a:srgbClr val="FFFFFF"/>
                </a:solidFill>
                <a:latin typeface="Calibri" pitchFamily="34" charset="0"/>
              </a:rPr>
              <a:t>10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260648" y="128464"/>
            <a:ext cx="49685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>
                <a:solidFill>
                  <a:schemeClr val="bg1">
                    <a:lumMod val="50000"/>
                  </a:schemeClr>
                </a:solidFill>
              </a:rPr>
              <a:t>Mono telo </a:t>
            </a:r>
            <a:r>
              <a:rPr lang="it-IT" b="1" dirty="0" smtClean="0">
                <a:solidFill>
                  <a:schemeClr val="bg1">
                    <a:lumMod val="50000"/>
                  </a:schemeClr>
                </a:solidFill>
              </a:rPr>
              <a:t>per interventi in via vaginale - Sterile</a:t>
            </a:r>
            <a:endParaRPr lang="it-IT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260648" y="416496"/>
            <a:ext cx="3672408" cy="15465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b="1" dirty="0" smtClean="0">
                <a:solidFill>
                  <a:schemeClr val="bg1">
                    <a:lumMod val="50000"/>
                  </a:schemeClr>
                </a:solidFill>
              </a:rPr>
              <a:t>Descrizione: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Mono telo </a:t>
            </a:r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per interventi in via vaginale cm 220x320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dotato di: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Area rinforzata assorbente cm 45x50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Fenestratura adesiva cm 7x30 dotata di protezione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facilmente removibile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Sacca per la raccolta dei liquidi dotata di valvole </a:t>
            </a:r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di scarico</a:t>
            </a:r>
            <a:endParaRPr lang="it-IT" sz="1050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Guide per cavi e tubi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Dispositivo medico di Classe Is</a:t>
            </a:r>
            <a:endParaRPr lang="it-IT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3573016" y="416496"/>
            <a:ext cx="1498476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b="1" dirty="0" smtClean="0">
                <a:solidFill>
                  <a:schemeClr val="bg1">
                    <a:lumMod val="50000"/>
                  </a:schemeClr>
                </a:solidFill>
              </a:rPr>
              <a:t>Tessuti disponibili: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SMMMS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Triaccoppiato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Biaccoppiato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Sontara</a:t>
            </a:r>
            <a:endParaRPr lang="it-IT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260648" y="1856656"/>
            <a:ext cx="3429000" cy="57708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1050" b="1" dirty="0" smtClean="0">
                <a:solidFill>
                  <a:schemeClr val="bg1">
                    <a:lumMod val="50000"/>
                  </a:schemeClr>
                </a:solidFill>
              </a:rPr>
              <a:t>Varianti: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Il dispositivo può essere realizzato con le seguenti varianti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Il telo può essere realizzato in varie misure</a:t>
            </a:r>
          </a:p>
        </p:txBody>
      </p:sp>
      <p:sp>
        <p:nvSpPr>
          <p:cNvPr id="35" name="Rettangolo 34"/>
          <p:cNvSpPr/>
          <p:nvPr/>
        </p:nvSpPr>
        <p:spPr>
          <a:xfrm>
            <a:off x="332656" y="2504728"/>
            <a:ext cx="54726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>
                <a:solidFill>
                  <a:schemeClr val="bg1">
                    <a:lumMod val="50000"/>
                  </a:schemeClr>
                </a:solidFill>
              </a:rPr>
              <a:t>Mono telo </a:t>
            </a:r>
            <a:r>
              <a:rPr lang="it-IT" b="1" dirty="0" smtClean="0">
                <a:solidFill>
                  <a:schemeClr val="bg1">
                    <a:lumMod val="50000"/>
                  </a:schemeClr>
                </a:solidFill>
              </a:rPr>
              <a:t>a “T” per </a:t>
            </a:r>
            <a:r>
              <a:rPr lang="it-IT" b="1" dirty="0" smtClean="0">
                <a:solidFill>
                  <a:schemeClr val="bg1">
                    <a:lumMod val="50000"/>
                  </a:schemeClr>
                </a:solidFill>
              </a:rPr>
              <a:t>video laparo </a:t>
            </a:r>
            <a:r>
              <a:rPr lang="it-IT" b="1" dirty="0" smtClean="0">
                <a:solidFill>
                  <a:schemeClr val="bg1">
                    <a:lumMod val="50000"/>
                  </a:schemeClr>
                </a:solidFill>
              </a:rPr>
              <a:t>ginecologia - Sterile</a:t>
            </a:r>
            <a:endParaRPr lang="it-IT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6" name="Rettangolo 35"/>
          <p:cNvSpPr/>
          <p:nvPr/>
        </p:nvSpPr>
        <p:spPr>
          <a:xfrm>
            <a:off x="332656" y="2792760"/>
            <a:ext cx="3240360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b="1" dirty="0" smtClean="0">
                <a:solidFill>
                  <a:schemeClr val="bg1">
                    <a:lumMod val="50000"/>
                  </a:schemeClr>
                </a:solidFill>
              </a:rPr>
              <a:t>Descrizione: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Mono telo </a:t>
            </a:r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a “T” per interventi di </a:t>
            </a:r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video laparo</a:t>
            </a:r>
            <a:endParaRPr lang="it-IT" sz="1050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ginecologia cm 250x300x200 dotato di: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Fenestratura cm 30x35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Area rinforzata assorbente cm 80x90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Foro vaginale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Area rinforzata assorbente per foro vaginale cm 45x40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Gambali incorporati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Guide per cavi e tubi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Dispositivo medico di Classe Is</a:t>
            </a:r>
            <a:endParaRPr lang="it-IT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7" name="Rettangolo 36"/>
          <p:cNvSpPr/>
          <p:nvPr/>
        </p:nvSpPr>
        <p:spPr>
          <a:xfrm>
            <a:off x="3645024" y="2792760"/>
            <a:ext cx="1440160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b="1" dirty="0" smtClean="0">
                <a:solidFill>
                  <a:schemeClr val="bg1">
                    <a:lumMod val="50000"/>
                  </a:schemeClr>
                </a:solidFill>
              </a:rPr>
              <a:t>Tessuti disponibili: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SMMMS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Triaccoppiato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Biaccoppiato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Sontara</a:t>
            </a:r>
            <a:endParaRPr lang="it-IT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8" name="Rettangolo 37"/>
          <p:cNvSpPr/>
          <p:nvPr/>
        </p:nvSpPr>
        <p:spPr>
          <a:xfrm>
            <a:off x="404664" y="4520952"/>
            <a:ext cx="4752528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b="1" dirty="0" smtClean="0">
                <a:solidFill>
                  <a:schemeClr val="bg1">
                    <a:lumMod val="50000"/>
                  </a:schemeClr>
                </a:solidFill>
              </a:rPr>
              <a:t>Varianti: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Il dispositivo può essere realizzato con le seguenti varianti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Il telo può essere realizzato in varie </a:t>
            </a:r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misure</a:t>
            </a:r>
            <a:endParaRPr lang="it-IT" sz="105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2" name="Rettangolo 21"/>
          <p:cNvSpPr/>
          <p:nvPr/>
        </p:nvSpPr>
        <p:spPr>
          <a:xfrm>
            <a:off x="332656" y="5385048"/>
            <a:ext cx="61206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>
                <a:solidFill>
                  <a:schemeClr val="bg1">
                    <a:lumMod val="50000"/>
                  </a:schemeClr>
                </a:solidFill>
              </a:rPr>
              <a:t>Mono telo </a:t>
            </a:r>
            <a:r>
              <a:rPr lang="it-IT" b="1" dirty="0" smtClean="0">
                <a:solidFill>
                  <a:schemeClr val="bg1">
                    <a:lumMod val="50000"/>
                  </a:schemeClr>
                </a:solidFill>
              </a:rPr>
              <a:t>per oculistica - Sterile</a:t>
            </a:r>
            <a:endParaRPr lang="it-IT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3" name="Rettangolo 22"/>
          <p:cNvSpPr/>
          <p:nvPr/>
        </p:nvSpPr>
        <p:spPr>
          <a:xfrm>
            <a:off x="404664" y="5817096"/>
            <a:ext cx="3429000" cy="122341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1050" b="1" dirty="0" smtClean="0">
                <a:solidFill>
                  <a:schemeClr val="bg1">
                    <a:lumMod val="50000"/>
                  </a:schemeClr>
                </a:solidFill>
              </a:rPr>
              <a:t>Descrizione: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Mono telo </a:t>
            </a:r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per interventi di chirurgia oculistica cm 80 x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120 dotato di: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Fenestratura adesiva ovale cm 6 x 9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Film da incisione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- 2 Sacche oftalmiche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Dispositivo medico di Classe IIa</a:t>
            </a:r>
            <a:endParaRPr lang="it-IT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4" name="Rettangolo 23"/>
          <p:cNvSpPr/>
          <p:nvPr/>
        </p:nvSpPr>
        <p:spPr>
          <a:xfrm>
            <a:off x="404664" y="7185248"/>
            <a:ext cx="3429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1050" b="1" dirty="0" smtClean="0">
                <a:solidFill>
                  <a:schemeClr val="bg1">
                    <a:lumMod val="50000"/>
                  </a:schemeClr>
                </a:solidFill>
              </a:rPr>
              <a:t>Varianti: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Il dispositivo può essere realizzato con le seguenti varianti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Il telo é realizzabile anche con una sola sacca oftalmica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Il telo può essere realizzato in varie misure</a:t>
            </a:r>
            <a:endParaRPr lang="it-IT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0" name="Rettangolo 19"/>
          <p:cNvSpPr/>
          <p:nvPr/>
        </p:nvSpPr>
        <p:spPr>
          <a:xfrm>
            <a:off x="3789040" y="5745088"/>
            <a:ext cx="1440160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b="1" dirty="0" smtClean="0">
                <a:solidFill>
                  <a:schemeClr val="bg1">
                    <a:lumMod val="50000"/>
                  </a:schemeClr>
                </a:solidFill>
              </a:rPr>
              <a:t>Tessuti disponibili: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SMMMS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Triaccoppiato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Biaccoppiato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Sontara</a:t>
            </a:r>
            <a:endParaRPr lang="it-IT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85184" y="272480"/>
            <a:ext cx="1352550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13176" y="3368824"/>
            <a:ext cx="15240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85184" y="5889104"/>
            <a:ext cx="1362075" cy="196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49080" y="6897216"/>
            <a:ext cx="80010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 Box 13"/>
          <p:cNvSpPr txBox="1">
            <a:spLocks noChangeArrowheads="1"/>
          </p:cNvSpPr>
          <p:nvPr/>
        </p:nvSpPr>
        <p:spPr bwMode="auto">
          <a:xfrm>
            <a:off x="0" y="9725025"/>
            <a:ext cx="6858000" cy="180975"/>
          </a:xfrm>
          <a:prstGeom prst="rect">
            <a:avLst/>
          </a:prstGeom>
          <a:solidFill>
            <a:srgbClr val="66707A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9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</a:rPr>
              <a:t>        Informazioni riservate ai soli operatori del settore                                                                                                                                               Pagina 2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188640" y="128464"/>
            <a:ext cx="55446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>
                <a:solidFill>
                  <a:schemeClr val="bg1">
                    <a:lumMod val="50000"/>
                  </a:schemeClr>
                </a:solidFill>
              </a:rPr>
              <a:t>Mono telo per chirurgia ernia - Sterile</a:t>
            </a:r>
            <a:endParaRPr lang="it-IT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260648" y="488504"/>
            <a:ext cx="3429000" cy="17081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1050" b="1" dirty="0" smtClean="0">
                <a:solidFill>
                  <a:schemeClr val="bg1">
                    <a:lumMod val="50000"/>
                  </a:schemeClr>
                </a:solidFill>
              </a:rPr>
              <a:t>Descrizione: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Telo a “T” per chirurgia ernia cm 250x280x350 dotato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di: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Area rinforzata assorbente cm 60x90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Film da incisione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2 Tasche portastrumenti a 2 scomparti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Fenestratura adesiva cm 10x30 dotata di protezione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facilmente removibile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- 2 Fissa tubi in velcro e guide per cavi e tubi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Dispositivo medico di Classe IIa</a:t>
            </a:r>
            <a:endParaRPr lang="it-IT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5" name="Rettangolo 14"/>
          <p:cNvSpPr/>
          <p:nvPr/>
        </p:nvSpPr>
        <p:spPr>
          <a:xfrm>
            <a:off x="3861048" y="488504"/>
            <a:ext cx="1498476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b="1" dirty="0" smtClean="0">
                <a:solidFill>
                  <a:schemeClr val="bg1">
                    <a:lumMod val="50000"/>
                  </a:schemeClr>
                </a:solidFill>
              </a:rPr>
              <a:t>Tessuti disponibili: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SMMMS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Triaccoppiato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Biaccoppiato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Sontara</a:t>
            </a:r>
            <a:endParaRPr lang="it-IT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85184" y="272480"/>
            <a:ext cx="1447800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Rettangolo 16"/>
          <p:cNvSpPr/>
          <p:nvPr/>
        </p:nvSpPr>
        <p:spPr>
          <a:xfrm>
            <a:off x="260648" y="2144688"/>
            <a:ext cx="47525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>
                <a:solidFill>
                  <a:schemeClr val="bg1">
                    <a:lumMod val="50000"/>
                  </a:schemeClr>
                </a:solidFill>
              </a:rPr>
              <a:t>Mono telo per laminectomia ernia - Sterile</a:t>
            </a:r>
            <a:endParaRPr lang="it-IT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8" name="Rettangolo 17"/>
          <p:cNvSpPr/>
          <p:nvPr/>
        </p:nvSpPr>
        <p:spPr>
          <a:xfrm>
            <a:off x="332656" y="2504728"/>
            <a:ext cx="3429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1050" b="1" dirty="0" smtClean="0">
                <a:solidFill>
                  <a:schemeClr val="bg1">
                    <a:lumMod val="50000"/>
                  </a:schemeClr>
                </a:solidFill>
              </a:rPr>
              <a:t>Descrizione: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Telo per laminectomia ernia cm 200x300 dotato di: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Area rinforzata assorbente cm 45x70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Film da incisione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Fenestratura adesiva cm 9x18 dotata di protezione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facilmente removibile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Guide per cavi e tubi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Dispositivo medico di Classe IIa</a:t>
            </a:r>
            <a:endParaRPr lang="it-IT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9" name="Rettangolo 18"/>
          <p:cNvSpPr/>
          <p:nvPr/>
        </p:nvSpPr>
        <p:spPr>
          <a:xfrm>
            <a:off x="3933056" y="2504728"/>
            <a:ext cx="1642492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b="1" dirty="0" smtClean="0">
                <a:solidFill>
                  <a:schemeClr val="bg1">
                    <a:lumMod val="50000"/>
                  </a:schemeClr>
                </a:solidFill>
              </a:rPr>
              <a:t>Tessuti disponibili: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SMMMS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Triaccoppiato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Biaccoppiato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Sontara</a:t>
            </a:r>
            <a:endParaRPr lang="it-IT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0" name="Rettangolo 19"/>
          <p:cNvSpPr/>
          <p:nvPr/>
        </p:nvSpPr>
        <p:spPr>
          <a:xfrm>
            <a:off x="332656" y="3872880"/>
            <a:ext cx="36004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b="1" dirty="0" smtClean="0">
                <a:solidFill>
                  <a:schemeClr val="bg1">
                    <a:lumMod val="50000"/>
                  </a:schemeClr>
                </a:solidFill>
              </a:rPr>
              <a:t>Varianti: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Il dispositivo può essere realizzato con le seguenti varianti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La fenestratura può essere creata in qualunque posizione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Il telo può essere realizzato in varie misure o in forma a “T”</a:t>
            </a:r>
            <a:endParaRPr lang="it-IT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57192" y="2576736"/>
            <a:ext cx="1381125" cy="193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05064" y="3656856"/>
            <a:ext cx="733425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Rettangolo 27"/>
          <p:cNvSpPr/>
          <p:nvPr/>
        </p:nvSpPr>
        <p:spPr>
          <a:xfrm>
            <a:off x="260648" y="4629835"/>
            <a:ext cx="48828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>
                <a:solidFill>
                  <a:schemeClr val="bg1">
                    <a:lumMod val="50000"/>
                  </a:schemeClr>
                </a:solidFill>
              </a:rPr>
              <a:t>Mono telo per laparoscopia - Sterile</a:t>
            </a:r>
            <a:endParaRPr lang="it-IT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9" name="Rettangolo 28"/>
          <p:cNvSpPr/>
          <p:nvPr/>
        </p:nvSpPr>
        <p:spPr>
          <a:xfrm>
            <a:off x="332656" y="5025008"/>
            <a:ext cx="3429000" cy="17081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1050" b="1" dirty="0" smtClean="0">
                <a:solidFill>
                  <a:schemeClr val="bg1">
                    <a:lumMod val="50000"/>
                  </a:schemeClr>
                </a:solidFill>
              </a:rPr>
              <a:t>Descrizione: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Mono telo a “T” per laparoscopia cm 200 x 250 x 320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dotato di: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Area rinforzata assorbente cm 80 x 90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Film da incisione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Fenestratura adesiva cm 30 x 40 dotata di protezione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facilmente removibile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Guide per cavi e tubi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gambali copertura paziente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Dispositivo medico di Classe IIa</a:t>
            </a:r>
            <a:endParaRPr lang="it-IT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0" name="Rettangolo 29"/>
          <p:cNvSpPr/>
          <p:nvPr/>
        </p:nvSpPr>
        <p:spPr>
          <a:xfrm>
            <a:off x="4005064" y="5025008"/>
            <a:ext cx="2218556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b="1" dirty="0" smtClean="0">
                <a:solidFill>
                  <a:schemeClr val="bg1">
                    <a:lumMod val="50000"/>
                  </a:schemeClr>
                </a:solidFill>
              </a:rPr>
              <a:t>Tessuti disponibili: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SMMMS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Triaccoppiato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Biaccoppiato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Sontara</a:t>
            </a:r>
            <a:endParaRPr lang="it-IT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1" name="Rettangolo 30"/>
          <p:cNvSpPr/>
          <p:nvPr/>
        </p:nvSpPr>
        <p:spPr>
          <a:xfrm>
            <a:off x="332656" y="6897216"/>
            <a:ext cx="3960440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b="1" dirty="0" smtClean="0">
                <a:solidFill>
                  <a:schemeClr val="bg1">
                    <a:lumMod val="50000"/>
                  </a:schemeClr>
                </a:solidFill>
              </a:rPr>
              <a:t>Varianti: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Il dispositivo può essere realizzato con le seguenti varianti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La fenestratura può essere creata in qualunque posizione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Possibilità d’aggiungere fissa tubi in velcro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Possibile aggiunta di tasche portastrumenti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Possibile aggiunta di telo perizoma per copertura paziente</a:t>
            </a:r>
            <a:endParaRPr lang="it-IT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81128" y="6033120"/>
            <a:ext cx="1543050" cy="193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140968" y="8121352"/>
            <a:ext cx="150495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 Box 13"/>
          <p:cNvSpPr txBox="1">
            <a:spLocks noChangeArrowheads="1"/>
          </p:cNvSpPr>
          <p:nvPr/>
        </p:nvSpPr>
        <p:spPr bwMode="auto">
          <a:xfrm>
            <a:off x="0" y="9725025"/>
            <a:ext cx="6858000" cy="180975"/>
          </a:xfrm>
          <a:prstGeom prst="rect">
            <a:avLst/>
          </a:prstGeom>
          <a:solidFill>
            <a:srgbClr val="66707A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9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</a:rPr>
              <a:t>        Informazioni riservate ai soli operatori del settore                                                                                                                                               Pagina 3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" name="Rettangolo 18"/>
          <p:cNvSpPr/>
          <p:nvPr/>
        </p:nvSpPr>
        <p:spPr>
          <a:xfrm>
            <a:off x="188640" y="200472"/>
            <a:ext cx="46805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>
                <a:solidFill>
                  <a:schemeClr val="bg1">
                    <a:lumMod val="50000"/>
                  </a:schemeClr>
                </a:solidFill>
              </a:rPr>
              <a:t>Mono telo a “T” per laparatomia - Sterile</a:t>
            </a:r>
            <a:endParaRPr lang="it-IT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2" name="Rettangolo 21"/>
          <p:cNvSpPr/>
          <p:nvPr/>
        </p:nvSpPr>
        <p:spPr>
          <a:xfrm>
            <a:off x="332656" y="560512"/>
            <a:ext cx="3429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1050" b="1" dirty="0" smtClean="0">
                <a:solidFill>
                  <a:schemeClr val="bg1">
                    <a:lumMod val="50000"/>
                  </a:schemeClr>
                </a:solidFill>
              </a:rPr>
              <a:t>Descrizione: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Mono telo a “T” per laparatomia cm 200 x 250 x 320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dotato di: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Area rinforzata assorbente cm 80 x 90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Fenestratura adesiva cm 15 x 30 dotata di protezione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facilmente removibile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Guide per cavi e tubi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Dispositivo medico di Classe Is</a:t>
            </a:r>
            <a:endParaRPr lang="it-IT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3" name="Rettangolo 22"/>
          <p:cNvSpPr/>
          <p:nvPr/>
        </p:nvSpPr>
        <p:spPr>
          <a:xfrm>
            <a:off x="3789040" y="560512"/>
            <a:ext cx="1498476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b="1" dirty="0" smtClean="0">
                <a:solidFill>
                  <a:schemeClr val="bg1">
                    <a:lumMod val="50000"/>
                  </a:schemeClr>
                </a:solidFill>
              </a:rPr>
              <a:t>Tessuti disponibili: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SMMMS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Triaccoppiato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Biaccoppiato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Sontara</a:t>
            </a:r>
            <a:endParaRPr lang="it-IT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4" name="Rettangolo 23"/>
          <p:cNvSpPr/>
          <p:nvPr/>
        </p:nvSpPr>
        <p:spPr>
          <a:xfrm>
            <a:off x="332656" y="1928664"/>
            <a:ext cx="3429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1050" b="1" dirty="0" smtClean="0">
                <a:solidFill>
                  <a:schemeClr val="bg1">
                    <a:lumMod val="50000"/>
                  </a:schemeClr>
                </a:solidFill>
              </a:rPr>
              <a:t>Varianti: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Il dispositivo può essere realizzato con le seguenti varianti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Alla fenestratura del telo é possibile aggiungere film da incisione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La fenestratura può essere creata in qualunque posizione ed in varie misure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Il telo può essere realizzato in varie misure o in forma rettangolare</a:t>
            </a:r>
            <a:endParaRPr lang="it-IT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57192" y="920552"/>
            <a:ext cx="1524000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89040" y="1856656"/>
            <a:ext cx="1400175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Rettangolo 24"/>
          <p:cNvSpPr/>
          <p:nvPr/>
        </p:nvSpPr>
        <p:spPr>
          <a:xfrm>
            <a:off x="260648" y="3296816"/>
            <a:ext cx="43787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>
                <a:solidFill>
                  <a:schemeClr val="bg1">
                    <a:lumMod val="50000"/>
                  </a:schemeClr>
                </a:solidFill>
              </a:rPr>
              <a:t>Mono telo per craniotomia - Sterile</a:t>
            </a:r>
            <a:endParaRPr lang="it-IT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6" name="Rettangolo 25"/>
          <p:cNvSpPr/>
          <p:nvPr/>
        </p:nvSpPr>
        <p:spPr>
          <a:xfrm>
            <a:off x="332656" y="3656856"/>
            <a:ext cx="3429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1050" b="1" dirty="0" smtClean="0">
                <a:solidFill>
                  <a:schemeClr val="bg1">
                    <a:lumMod val="50000"/>
                  </a:schemeClr>
                </a:solidFill>
              </a:rPr>
              <a:t>Descrizione: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Mono telo per interventi di neurochirurgia cm 200 x 300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dotato di: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Area rinforzata assorbente cm 60 x 90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Foro ovale cm 20x30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Film da incisione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Sacca raccolta liquidi in PLT con valvola di scarico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Dispositivo medico di Classe IIa</a:t>
            </a:r>
            <a:endParaRPr lang="it-IT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3" name="Rettangolo 32"/>
          <p:cNvSpPr/>
          <p:nvPr/>
        </p:nvSpPr>
        <p:spPr>
          <a:xfrm>
            <a:off x="3789040" y="3728864"/>
            <a:ext cx="1714500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b="1" dirty="0" smtClean="0">
                <a:solidFill>
                  <a:schemeClr val="bg1">
                    <a:lumMod val="50000"/>
                  </a:schemeClr>
                </a:solidFill>
              </a:rPr>
              <a:t>Tessuti disponibili: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SMMMS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Triaccoppiato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Biaccoppiato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Sontara</a:t>
            </a:r>
            <a:endParaRPr lang="it-IT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4" name="Rettangolo 33"/>
          <p:cNvSpPr/>
          <p:nvPr/>
        </p:nvSpPr>
        <p:spPr>
          <a:xfrm>
            <a:off x="332656" y="5097016"/>
            <a:ext cx="331236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b="1" dirty="0" smtClean="0">
                <a:solidFill>
                  <a:schemeClr val="bg1">
                    <a:lumMod val="50000"/>
                  </a:schemeClr>
                </a:solidFill>
              </a:rPr>
              <a:t>Varianti: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Il dispositivo può essere realizzato con le seguenti varianti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La fenestratura può essere creata in qualunque posizione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Possibilità d’aggiungere fissa tubi in velcro e guide per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cavi e per tubi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Il telo é realizzabile anche senza sacche raccolta liquidi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Il telo può essere realizzato in varie misure</a:t>
            </a:r>
            <a:endParaRPr lang="it-IT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13176" y="3584848"/>
            <a:ext cx="15240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05064" y="4592960"/>
            <a:ext cx="7143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005064" y="5529064"/>
            <a:ext cx="742950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869160" y="5745088"/>
            <a:ext cx="7524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" name="Rettangolo 34"/>
          <p:cNvSpPr/>
          <p:nvPr/>
        </p:nvSpPr>
        <p:spPr>
          <a:xfrm>
            <a:off x="260648" y="6537176"/>
            <a:ext cx="5400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>
                <a:solidFill>
                  <a:schemeClr val="bg1">
                    <a:lumMod val="50000"/>
                  </a:schemeClr>
                </a:solidFill>
              </a:rPr>
              <a:t>Mono telo ad “U” per interventi d’ortopedia - Sterile</a:t>
            </a:r>
            <a:endParaRPr lang="it-IT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6" name="Rettangolo 35"/>
          <p:cNvSpPr/>
          <p:nvPr/>
        </p:nvSpPr>
        <p:spPr>
          <a:xfrm>
            <a:off x="332656" y="6897216"/>
            <a:ext cx="3429000" cy="122341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1050" b="1" dirty="0" smtClean="0">
                <a:solidFill>
                  <a:schemeClr val="bg1">
                    <a:lumMod val="50000"/>
                  </a:schemeClr>
                </a:solidFill>
              </a:rPr>
              <a:t>Descrizione: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Mono telo copri paziente con taglio ad “U” per interventi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d'ortopedia cm 200x300 dotato di: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Area rinforzata assorbente cm 45x120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Fessura adesiva cm 10x100 dotata di protezione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facilmente removibile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Dispositivo medico di Classe Is</a:t>
            </a:r>
            <a:endParaRPr lang="it-IT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7" name="Rettangolo 36"/>
          <p:cNvSpPr/>
          <p:nvPr/>
        </p:nvSpPr>
        <p:spPr>
          <a:xfrm>
            <a:off x="3573016" y="6897216"/>
            <a:ext cx="1296144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b="1" dirty="0" smtClean="0">
                <a:solidFill>
                  <a:schemeClr val="bg1">
                    <a:lumMod val="50000"/>
                  </a:schemeClr>
                </a:solidFill>
              </a:rPr>
              <a:t>Tessuti disponibili: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SMMMS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Triaccoppiato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Biaccoppiato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Sontara</a:t>
            </a:r>
            <a:endParaRPr lang="it-IT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8" name="Rettangolo 37"/>
          <p:cNvSpPr/>
          <p:nvPr/>
        </p:nvSpPr>
        <p:spPr>
          <a:xfrm>
            <a:off x="332656" y="8121352"/>
            <a:ext cx="3429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1050" b="1" dirty="0" smtClean="0">
                <a:solidFill>
                  <a:schemeClr val="bg1">
                    <a:lumMod val="50000"/>
                  </a:schemeClr>
                </a:solidFill>
              </a:rPr>
              <a:t>Varianti: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Il dispositivo può essere realizzato con le seguenti varianti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Possibile aggiunta di sacca adesiva conformabile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Possibile aggiunta di guide per cavie e per tubi</a:t>
            </a:r>
            <a:endParaRPr lang="it-IT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085184" y="6897216"/>
            <a:ext cx="1409700" cy="191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717032" y="7977336"/>
            <a:ext cx="1322603" cy="8233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2" name="Picture 10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861048" y="8841432"/>
            <a:ext cx="2593910" cy="794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 Box 13"/>
          <p:cNvSpPr txBox="1">
            <a:spLocks noChangeArrowheads="1"/>
          </p:cNvSpPr>
          <p:nvPr/>
        </p:nvSpPr>
        <p:spPr bwMode="auto">
          <a:xfrm>
            <a:off x="0" y="9725025"/>
            <a:ext cx="6858000" cy="180975"/>
          </a:xfrm>
          <a:prstGeom prst="rect">
            <a:avLst/>
          </a:prstGeom>
          <a:solidFill>
            <a:srgbClr val="66707A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9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</a:rPr>
              <a:t>        Informazioni riservate ai soli operatori del settore                                                                                                                                               Pagina 4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260648" y="128464"/>
            <a:ext cx="34918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 smtClean="0">
                <a:solidFill>
                  <a:schemeClr val="bg1">
                    <a:lumMod val="50000"/>
                  </a:schemeClr>
                </a:solidFill>
              </a:rPr>
              <a:t>Mono telo protesizzazione - Sterile</a:t>
            </a:r>
            <a:endParaRPr lang="it-IT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260648" y="488504"/>
            <a:ext cx="3429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1050" b="1" dirty="0" smtClean="0">
                <a:solidFill>
                  <a:schemeClr val="bg1">
                    <a:lumMod val="50000"/>
                  </a:schemeClr>
                </a:solidFill>
              </a:rPr>
              <a:t>Descrizione: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Mono telo copri paziente per interventi di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protesizzazione cm 220x300 dotato di: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Area rinforzata assorbente cm 60x90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Foro elastico ovale cm 8x15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Sacca per la raccolta dei liquidi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- 4 Guide per cavi e per tubi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Dispositivo medico di Classe Is</a:t>
            </a:r>
            <a:endParaRPr lang="it-IT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3068960" y="488504"/>
            <a:ext cx="1498476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b="1" dirty="0" smtClean="0">
                <a:solidFill>
                  <a:schemeClr val="bg1">
                    <a:lumMod val="50000"/>
                  </a:schemeClr>
                </a:solidFill>
              </a:rPr>
              <a:t>Tessuti disponibili: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SMMMS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Triaccoppiato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Biaccoppiato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Sontara</a:t>
            </a:r>
            <a:endParaRPr lang="it-IT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260648" y="1856656"/>
            <a:ext cx="3429000" cy="90024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1050" b="1" dirty="0" smtClean="0">
                <a:solidFill>
                  <a:schemeClr val="bg1">
                    <a:lumMod val="50000"/>
                  </a:schemeClr>
                </a:solidFill>
              </a:rPr>
              <a:t>Varianti: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Il dispositivo può essere realizzato con le seguenti varianti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Il telo può essere realizzato senza la sacca raccolta liquidi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Il foro elastico può essere realizzato in varie misure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Il telo può essere realizzato in varie misure</a:t>
            </a:r>
            <a:endParaRPr lang="it-IT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81128" y="344488"/>
            <a:ext cx="1447800" cy="192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4997748" y="2232124"/>
            <a:ext cx="63817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ettangolo 14"/>
          <p:cNvSpPr/>
          <p:nvPr/>
        </p:nvSpPr>
        <p:spPr>
          <a:xfrm>
            <a:off x="260648" y="2720752"/>
            <a:ext cx="24940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 smtClean="0">
                <a:solidFill>
                  <a:schemeClr val="bg1">
                    <a:lumMod val="50000"/>
                  </a:schemeClr>
                </a:solidFill>
              </a:rPr>
              <a:t>Mono telo Anca - Sterile</a:t>
            </a:r>
            <a:endParaRPr lang="it-IT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6" name="Rettangolo 15"/>
          <p:cNvSpPr/>
          <p:nvPr/>
        </p:nvSpPr>
        <p:spPr>
          <a:xfrm>
            <a:off x="260648" y="3080792"/>
            <a:ext cx="3429000" cy="10618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1050" b="1" dirty="0" smtClean="0">
                <a:solidFill>
                  <a:schemeClr val="bg1">
                    <a:lumMod val="50000"/>
                  </a:schemeClr>
                </a:solidFill>
              </a:rPr>
              <a:t>Descrizione: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Mono telo per interventi all’anca cm 200x300 dotato di: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Area rinforzata assorbente cm 50x142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Foro elastico ovale cm 23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Guide per cavi e tubi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Dispositivo medico di Classe IIa</a:t>
            </a:r>
            <a:endParaRPr lang="it-IT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7" name="Rettangolo 16"/>
          <p:cNvSpPr/>
          <p:nvPr/>
        </p:nvSpPr>
        <p:spPr>
          <a:xfrm>
            <a:off x="3573016" y="3080792"/>
            <a:ext cx="1440160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b="1" dirty="0" smtClean="0">
                <a:solidFill>
                  <a:schemeClr val="bg1">
                    <a:lumMod val="50000"/>
                  </a:schemeClr>
                </a:solidFill>
              </a:rPr>
              <a:t>Tessuti disponibili: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SMMMS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Triaccoppiato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Biaccoppiato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Sontara</a:t>
            </a:r>
            <a:endParaRPr lang="it-IT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8" name="Rettangolo 17"/>
          <p:cNvSpPr/>
          <p:nvPr/>
        </p:nvSpPr>
        <p:spPr>
          <a:xfrm>
            <a:off x="260648" y="4160912"/>
            <a:ext cx="3429000" cy="10618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1050" b="1" dirty="0" smtClean="0">
                <a:solidFill>
                  <a:schemeClr val="bg1">
                    <a:lumMod val="50000"/>
                  </a:schemeClr>
                </a:solidFill>
              </a:rPr>
              <a:t>Varianti: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Il dispositivo può essere realizzato con le seguenti varianti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La fenestratura può essere creata in qualunque posizione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Possibilità d’aggiungere guide per cavi e per tubi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Possibile aggiunta di sacche per la raccolta dei liquidi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Il telo può essere realizzato in varie misure</a:t>
            </a:r>
            <a:endParaRPr lang="it-IT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41168" y="3080792"/>
            <a:ext cx="1381125" cy="181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33056" y="4016896"/>
            <a:ext cx="742950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Rettangolo 23"/>
          <p:cNvSpPr/>
          <p:nvPr/>
        </p:nvSpPr>
        <p:spPr>
          <a:xfrm>
            <a:off x="260648" y="5241032"/>
            <a:ext cx="46085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>
                <a:solidFill>
                  <a:schemeClr val="bg1">
                    <a:lumMod val="50000"/>
                  </a:schemeClr>
                </a:solidFill>
              </a:rPr>
              <a:t>Mono telo artroscopia ginocchio - Sterile</a:t>
            </a:r>
            <a:endParaRPr lang="it-IT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5" name="Rettangolo 24"/>
          <p:cNvSpPr/>
          <p:nvPr/>
        </p:nvSpPr>
        <p:spPr>
          <a:xfrm>
            <a:off x="332656" y="5601072"/>
            <a:ext cx="3429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1050" b="1" dirty="0" smtClean="0">
                <a:solidFill>
                  <a:schemeClr val="bg1">
                    <a:lumMod val="50000"/>
                  </a:schemeClr>
                </a:solidFill>
              </a:rPr>
              <a:t>Descrizione: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Mono telo copri paziente per interventi d’artroscopia al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ginocchio cm 200 x 300 dotato di: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Area rinforzata assorbente cm 80 x 90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- 2 fori elastici diametro cm 6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Sacca conformabile in PLT con valvola di scarico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Guide per cavi e per tubi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Dispositivo medico di Classe Is</a:t>
            </a:r>
            <a:endParaRPr lang="it-IT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6" name="Rettangolo 25"/>
          <p:cNvSpPr/>
          <p:nvPr/>
        </p:nvSpPr>
        <p:spPr>
          <a:xfrm>
            <a:off x="3645024" y="5601072"/>
            <a:ext cx="1512168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b="1" dirty="0" smtClean="0">
                <a:solidFill>
                  <a:schemeClr val="bg1">
                    <a:lumMod val="50000"/>
                  </a:schemeClr>
                </a:solidFill>
              </a:rPr>
              <a:t>Tessuti disponibili: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SMMMS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Triaccoppiato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Biaccoppiato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Sontara</a:t>
            </a:r>
            <a:endParaRPr lang="it-IT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85184" y="5169024"/>
            <a:ext cx="1162050" cy="192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284984" y="6465168"/>
            <a:ext cx="1457325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Rettangolo 26"/>
          <p:cNvSpPr/>
          <p:nvPr/>
        </p:nvSpPr>
        <p:spPr>
          <a:xfrm>
            <a:off x="332656" y="7401272"/>
            <a:ext cx="44644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>
                <a:solidFill>
                  <a:schemeClr val="bg1">
                    <a:lumMod val="50000"/>
                  </a:schemeClr>
                </a:solidFill>
              </a:rPr>
              <a:t>Mono telo per artroscopia spalla - Sterile</a:t>
            </a:r>
            <a:endParaRPr lang="it-IT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8" name="Rettangolo 27"/>
          <p:cNvSpPr/>
          <p:nvPr/>
        </p:nvSpPr>
        <p:spPr>
          <a:xfrm>
            <a:off x="404664" y="7689304"/>
            <a:ext cx="3429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1050" b="1" dirty="0" smtClean="0">
                <a:solidFill>
                  <a:schemeClr val="bg1">
                    <a:lumMod val="50000"/>
                  </a:schemeClr>
                </a:solidFill>
              </a:rPr>
              <a:t>Descrizione: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Mono telo ad “U” per artroscopia spalla cm 200x260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dotato di: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Fessura adesiva cm 16x95 dotata di protezione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facilmente removibile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Area rinforzata assorbente cm45x70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Sacca raccolta liquidi conformabile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Dispositivo medico di Classe Is</a:t>
            </a:r>
            <a:endParaRPr lang="it-IT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9" name="Rettangolo 28"/>
          <p:cNvSpPr/>
          <p:nvPr/>
        </p:nvSpPr>
        <p:spPr>
          <a:xfrm>
            <a:off x="476672" y="8985448"/>
            <a:ext cx="511256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b="1" dirty="0" smtClean="0">
                <a:solidFill>
                  <a:schemeClr val="bg1">
                    <a:lumMod val="50000"/>
                  </a:schemeClr>
                </a:solidFill>
              </a:rPr>
              <a:t>Varianti: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Il dispositivo può essere realizzato con le seguenti varianti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La fenestratura può essere creata in qualunque posizione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Il telo può essere realizzato in varie misure</a:t>
            </a:r>
            <a:endParaRPr lang="it-IT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0" name="Rettangolo 29"/>
          <p:cNvSpPr/>
          <p:nvPr/>
        </p:nvSpPr>
        <p:spPr>
          <a:xfrm>
            <a:off x="3573016" y="7689304"/>
            <a:ext cx="1296144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b="1" dirty="0" smtClean="0">
                <a:solidFill>
                  <a:schemeClr val="bg1">
                    <a:lumMod val="50000"/>
                  </a:schemeClr>
                </a:solidFill>
              </a:rPr>
              <a:t>Tessuti disponibili: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SMMMS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Triaccoppiato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Biaccoppiato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Sontara</a:t>
            </a:r>
            <a:endParaRPr lang="it-IT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941168" y="7401272"/>
            <a:ext cx="13716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 Box 13"/>
          <p:cNvSpPr txBox="1">
            <a:spLocks noChangeArrowheads="1"/>
          </p:cNvSpPr>
          <p:nvPr/>
        </p:nvSpPr>
        <p:spPr bwMode="auto">
          <a:xfrm>
            <a:off x="0" y="9725025"/>
            <a:ext cx="6858000" cy="180975"/>
          </a:xfrm>
          <a:prstGeom prst="rect">
            <a:avLst/>
          </a:prstGeom>
          <a:solidFill>
            <a:srgbClr val="66707A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9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</a:rPr>
              <a:t>        Informazioni riservate ai soli operatori del settore                                                                                                                                               Pagina </a:t>
            </a:r>
            <a:r>
              <a:rPr lang="it-IT" sz="900" dirty="0" smtClean="0">
                <a:solidFill>
                  <a:srgbClr val="FFFFFF"/>
                </a:solidFill>
                <a:latin typeface="Calibri" pitchFamily="34" charset="0"/>
              </a:rPr>
              <a:t>5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260648" y="128464"/>
            <a:ext cx="37625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 smtClean="0">
                <a:solidFill>
                  <a:schemeClr val="bg1">
                    <a:lumMod val="50000"/>
                  </a:schemeClr>
                </a:solidFill>
              </a:rPr>
              <a:t>Mono telo chirurgia colonna - Sterile</a:t>
            </a:r>
            <a:endParaRPr lang="it-IT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260648" y="488504"/>
            <a:ext cx="3429000" cy="122341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1050" b="1" dirty="0" smtClean="0">
                <a:solidFill>
                  <a:schemeClr val="bg1">
                    <a:lumMod val="50000"/>
                  </a:schemeClr>
                </a:solidFill>
              </a:rPr>
              <a:t>Descrizione: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Mono telo per interventi di chirurgia sulla colonna cm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240x360 dotato di: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Area rinforzata assorbente cm 45x100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Film da incisione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- 4 Guide per cavi e tubi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Dispositivo medico di Classe IIa</a:t>
            </a:r>
            <a:endParaRPr lang="it-IT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3356992" y="488504"/>
            <a:ext cx="1498476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b="1" dirty="0" smtClean="0">
                <a:solidFill>
                  <a:schemeClr val="bg1">
                    <a:lumMod val="50000"/>
                  </a:schemeClr>
                </a:solidFill>
              </a:rPr>
              <a:t>Tessuti disponibili: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SMMMS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Triaccoppiato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Biaccoppiato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Sontara</a:t>
            </a:r>
            <a:endParaRPr lang="it-IT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260648" y="1856656"/>
            <a:ext cx="3429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1050" b="1" dirty="0" smtClean="0">
                <a:solidFill>
                  <a:schemeClr val="bg1">
                    <a:lumMod val="50000"/>
                  </a:schemeClr>
                </a:solidFill>
              </a:rPr>
              <a:t>Varianti: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Il dispositivo può essere realizzato con le seguenti varianti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Il foro elastico può essere realizzato in varie misure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Il telo può essere realizzato in varie misure</a:t>
            </a:r>
            <a:endParaRPr lang="it-IT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41168" y="488504"/>
            <a:ext cx="1352550" cy="195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" name="Rettangolo 30"/>
          <p:cNvSpPr/>
          <p:nvPr/>
        </p:nvSpPr>
        <p:spPr>
          <a:xfrm>
            <a:off x="332656" y="3080792"/>
            <a:ext cx="3429000" cy="122341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1050" b="1" dirty="0" smtClean="0">
                <a:solidFill>
                  <a:schemeClr val="bg1">
                    <a:lumMod val="50000"/>
                  </a:schemeClr>
                </a:solidFill>
              </a:rPr>
              <a:t>Descrizione: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Mono telo per interventi di chirurgia sulla colonna cm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240x360 dotato di: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Area rinforzata assorbente cm 45x100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Film da incisione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- 4 Guide per cavi e tubi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Dispositivo medico di Classe IIa</a:t>
            </a:r>
            <a:endParaRPr lang="it-IT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2" name="Rettangolo 31"/>
          <p:cNvSpPr/>
          <p:nvPr/>
        </p:nvSpPr>
        <p:spPr>
          <a:xfrm>
            <a:off x="404664" y="4304928"/>
            <a:ext cx="3429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1050" b="1" dirty="0" smtClean="0">
                <a:solidFill>
                  <a:schemeClr val="bg1">
                    <a:lumMod val="50000"/>
                  </a:schemeClr>
                </a:solidFill>
              </a:rPr>
              <a:t>Varianti: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Il dispositivo può essere realizzato con le seguenti varianti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Il foro elastico può essere realizzato in varie misure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Il telo può essere realizzato in varie misure</a:t>
            </a:r>
            <a:endParaRPr lang="it-IT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3" name="Rettangolo 32"/>
          <p:cNvSpPr/>
          <p:nvPr/>
        </p:nvSpPr>
        <p:spPr>
          <a:xfrm>
            <a:off x="3573016" y="3080792"/>
            <a:ext cx="1296144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b="1" dirty="0" smtClean="0">
                <a:solidFill>
                  <a:schemeClr val="bg1">
                    <a:lumMod val="50000"/>
                  </a:schemeClr>
                </a:solidFill>
              </a:rPr>
              <a:t>Tessuti disponibili: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SMMMS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Triaccoppiato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Biaccoppiato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Sontara</a:t>
            </a:r>
            <a:endParaRPr lang="it-IT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4" name="Rettangolo 33"/>
          <p:cNvSpPr/>
          <p:nvPr/>
        </p:nvSpPr>
        <p:spPr>
          <a:xfrm>
            <a:off x="332656" y="2576736"/>
            <a:ext cx="33103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 smtClean="0">
                <a:solidFill>
                  <a:schemeClr val="bg1">
                    <a:lumMod val="50000"/>
                  </a:schemeClr>
                </a:solidFill>
              </a:rPr>
              <a:t>Mono telo per estremità - Sterile</a:t>
            </a:r>
            <a:endParaRPr lang="it-IT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9160" y="3080792"/>
            <a:ext cx="1466850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" name="Rettangolo 34"/>
          <p:cNvSpPr/>
          <p:nvPr/>
        </p:nvSpPr>
        <p:spPr>
          <a:xfrm>
            <a:off x="404664" y="5097016"/>
            <a:ext cx="54726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>
                <a:solidFill>
                  <a:schemeClr val="bg1">
                    <a:lumMod val="50000"/>
                  </a:schemeClr>
                </a:solidFill>
              </a:rPr>
              <a:t>Mono telo per inchiodamento verticale - Sterile</a:t>
            </a:r>
            <a:endParaRPr lang="it-IT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6" name="Rettangolo 35"/>
          <p:cNvSpPr/>
          <p:nvPr/>
        </p:nvSpPr>
        <p:spPr>
          <a:xfrm>
            <a:off x="404664" y="5601072"/>
            <a:ext cx="324036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b="1" dirty="0" smtClean="0">
                <a:solidFill>
                  <a:schemeClr val="bg1">
                    <a:lumMod val="50000"/>
                  </a:schemeClr>
                </a:solidFill>
              </a:rPr>
              <a:t>Descrizione: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Mono telo per inchiodamento verticale in PLT +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Biaccoppiato cm 350x350 dotato di: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Area rinforzata assorbente cm 50x90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Film da incisione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Fenestratura adesiva cm 30x70 dotata di protezione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facilmente removibile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- 4 Guide per cavi e tubi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- 1 Tasca porta strumenti a 2 scomparti trasparente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- 2 Velcri ferma tubi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- 1 Sacca raccolta liquidi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Dispositivo medico di Classe IIa</a:t>
            </a:r>
            <a:endParaRPr lang="it-IT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7" name="Rettangolo 36"/>
          <p:cNvSpPr/>
          <p:nvPr/>
        </p:nvSpPr>
        <p:spPr>
          <a:xfrm>
            <a:off x="3645024" y="5601072"/>
            <a:ext cx="1440160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b="1" dirty="0" smtClean="0">
                <a:solidFill>
                  <a:schemeClr val="bg1">
                    <a:lumMod val="50000"/>
                  </a:schemeClr>
                </a:solidFill>
              </a:rPr>
              <a:t>Tessuti disponibili: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PLT + Biaccoppiato</a:t>
            </a:r>
            <a:endParaRPr lang="it-IT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41168" y="5601072"/>
            <a:ext cx="1543050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" name="Rettangolo 37"/>
          <p:cNvSpPr/>
          <p:nvPr/>
        </p:nvSpPr>
        <p:spPr>
          <a:xfrm>
            <a:off x="476672" y="7833320"/>
            <a:ext cx="3429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1050" b="1" dirty="0" smtClean="0">
                <a:solidFill>
                  <a:schemeClr val="bg1">
                    <a:lumMod val="50000"/>
                  </a:schemeClr>
                </a:solidFill>
              </a:rPr>
              <a:t>Varianti:</a:t>
            </a:r>
            <a:endParaRPr lang="it-IT" sz="1050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Il dispositivo può essere realizzato con le seguenti varianti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Il telo può essere realizzato in varie misure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Possibile aggiunta di sacche per la raccolta dei </a:t>
            </a:r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liquidi</a:t>
            </a:r>
            <a:endParaRPr lang="it-IT" sz="105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 Box 13"/>
          <p:cNvSpPr txBox="1">
            <a:spLocks noChangeArrowheads="1"/>
          </p:cNvSpPr>
          <p:nvPr/>
        </p:nvSpPr>
        <p:spPr bwMode="auto">
          <a:xfrm>
            <a:off x="0" y="9725025"/>
            <a:ext cx="6858000" cy="180975"/>
          </a:xfrm>
          <a:prstGeom prst="rect">
            <a:avLst/>
          </a:prstGeom>
          <a:solidFill>
            <a:srgbClr val="66707A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9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</a:rPr>
              <a:t>        Informazioni riservate ai soli operatori del settore                                                                                                                                               Pagina </a:t>
            </a:r>
            <a:r>
              <a:rPr kumimoji="0" lang="it-IT" sz="9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</a:rPr>
              <a:t>6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260648" y="128464"/>
            <a:ext cx="49685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>
                <a:solidFill>
                  <a:schemeClr val="bg1">
                    <a:lumMod val="50000"/>
                  </a:schemeClr>
                </a:solidFill>
              </a:rPr>
              <a:t>Mono telo </a:t>
            </a:r>
            <a:r>
              <a:rPr lang="it-IT" b="1" dirty="0" smtClean="0">
                <a:solidFill>
                  <a:schemeClr val="bg1">
                    <a:lumMod val="50000"/>
                  </a:schemeClr>
                </a:solidFill>
              </a:rPr>
              <a:t>osteosintesi - </a:t>
            </a:r>
            <a:r>
              <a:rPr lang="it-IT" b="1" dirty="0" smtClean="0">
                <a:solidFill>
                  <a:schemeClr val="bg1">
                    <a:lumMod val="50000"/>
                  </a:schemeClr>
                </a:solidFill>
              </a:rPr>
              <a:t>Sterile</a:t>
            </a:r>
            <a:endParaRPr lang="it-IT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260648" y="416496"/>
            <a:ext cx="3429000" cy="15465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1050" b="1" dirty="0" smtClean="0">
                <a:solidFill>
                  <a:schemeClr val="bg1">
                    <a:lumMod val="50000"/>
                  </a:schemeClr>
                </a:solidFill>
              </a:rPr>
              <a:t>Descrizione: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Mono telo copri paziente </a:t>
            </a:r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per interventi d’osteosintesi cm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260x290 dotato di: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</a:t>
            </a:r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Area </a:t>
            </a:r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rinforzata assorbente cm 60x90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Fenestratura cm 30x40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Film da incisione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- 4 Guide per cavi e per tubi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Sacca per la raccolta dei liquidi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Dispositivo medico di Classe Is</a:t>
            </a:r>
            <a:endParaRPr lang="it-IT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3573016" y="416496"/>
            <a:ext cx="1498476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b="1" dirty="0" smtClean="0">
                <a:solidFill>
                  <a:schemeClr val="bg1">
                    <a:lumMod val="50000"/>
                  </a:schemeClr>
                </a:solidFill>
              </a:rPr>
              <a:t>Tessuti disponibili: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SMMMS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Triaccoppiato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Biaccoppiato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Sontara</a:t>
            </a:r>
            <a:endParaRPr lang="it-IT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260648" y="1856656"/>
            <a:ext cx="3429000" cy="57708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1050" b="1" dirty="0" smtClean="0">
                <a:solidFill>
                  <a:schemeClr val="bg1">
                    <a:lumMod val="50000"/>
                  </a:schemeClr>
                </a:solidFill>
              </a:rPr>
              <a:t>Varianti: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Il dispositivo può essere realizzato con le seguenti varianti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</a:t>
            </a:r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Il telo può essere realizzato in varie misure</a:t>
            </a:r>
            <a:endParaRPr lang="it-IT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1" name="Rettangolo 30"/>
          <p:cNvSpPr/>
          <p:nvPr/>
        </p:nvSpPr>
        <p:spPr>
          <a:xfrm>
            <a:off x="332656" y="3080792"/>
            <a:ext cx="3429000" cy="122341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Descrizione: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Mono telo copri paziente </a:t>
            </a:r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per interventi </a:t>
            </a:r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chirurgici </a:t>
            </a:r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a piedi,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ginocchia, caviglie cm 200x320 dotato di: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</a:t>
            </a:r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Area </a:t>
            </a:r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rinforzata assorbente cm 80x90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Foro elastico cm 6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Guide per cavi e per tubi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Dispositivo medico di Classe Is</a:t>
            </a:r>
            <a:endParaRPr lang="it-IT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2" name="Rettangolo 31"/>
          <p:cNvSpPr/>
          <p:nvPr/>
        </p:nvSpPr>
        <p:spPr>
          <a:xfrm>
            <a:off x="404664" y="4304928"/>
            <a:ext cx="3429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1050" b="1" dirty="0" smtClean="0">
                <a:solidFill>
                  <a:schemeClr val="bg1">
                    <a:lumMod val="50000"/>
                  </a:schemeClr>
                </a:solidFill>
              </a:rPr>
              <a:t>Varianti: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Il dispositivo può essere realizzato con le seguenti varianti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Il telo può essere realizzato senza la sacca raccolta </a:t>
            </a:r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liquidi</a:t>
            </a:r>
            <a:endParaRPr lang="it-IT" sz="1050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Il telo può essere realizzato in varie misure</a:t>
            </a:r>
            <a:endParaRPr lang="it-IT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3" name="Rettangolo 32"/>
          <p:cNvSpPr/>
          <p:nvPr/>
        </p:nvSpPr>
        <p:spPr>
          <a:xfrm>
            <a:off x="3573016" y="3080792"/>
            <a:ext cx="1296144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b="1" dirty="0" smtClean="0">
                <a:solidFill>
                  <a:schemeClr val="bg1">
                    <a:lumMod val="50000"/>
                  </a:schemeClr>
                </a:solidFill>
              </a:rPr>
              <a:t>Tessuti disponibili: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SMMMS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Triaccoppiato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Biaccoppiato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Sontara</a:t>
            </a:r>
            <a:endParaRPr lang="it-IT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4" name="Rettangolo 33"/>
          <p:cNvSpPr/>
          <p:nvPr/>
        </p:nvSpPr>
        <p:spPr>
          <a:xfrm>
            <a:off x="332656" y="2576736"/>
            <a:ext cx="43924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>
                <a:solidFill>
                  <a:schemeClr val="bg1">
                    <a:lumMod val="50000"/>
                  </a:schemeClr>
                </a:solidFill>
              </a:rPr>
              <a:t>Mono telo </a:t>
            </a:r>
            <a:r>
              <a:rPr lang="it-IT" b="1" dirty="0" smtClean="0">
                <a:solidFill>
                  <a:schemeClr val="bg1">
                    <a:lumMod val="50000"/>
                  </a:schemeClr>
                </a:solidFill>
              </a:rPr>
              <a:t>piede/ginocchio/caviglia - </a:t>
            </a:r>
            <a:r>
              <a:rPr lang="it-IT" b="1" dirty="0" smtClean="0">
                <a:solidFill>
                  <a:schemeClr val="bg1">
                    <a:lumMod val="50000"/>
                  </a:schemeClr>
                </a:solidFill>
              </a:rPr>
              <a:t>Sterile</a:t>
            </a:r>
            <a:endParaRPr lang="it-IT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5" name="Rettangolo 34"/>
          <p:cNvSpPr/>
          <p:nvPr/>
        </p:nvSpPr>
        <p:spPr>
          <a:xfrm>
            <a:off x="404664" y="5097016"/>
            <a:ext cx="54726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>
                <a:solidFill>
                  <a:schemeClr val="bg1">
                    <a:lumMod val="50000"/>
                  </a:schemeClr>
                </a:solidFill>
              </a:rPr>
              <a:t>Mono telo </a:t>
            </a:r>
            <a:r>
              <a:rPr lang="it-IT" b="1" dirty="0" smtClean="0">
                <a:solidFill>
                  <a:schemeClr val="bg1">
                    <a:lumMod val="50000"/>
                  </a:schemeClr>
                </a:solidFill>
              </a:rPr>
              <a:t>per trocantere - Sterile</a:t>
            </a:r>
            <a:endParaRPr lang="it-IT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6" name="Rettangolo 35"/>
          <p:cNvSpPr/>
          <p:nvPr/>
        </p:nvSpPr>
        <p:spPr>
          <a:xfrm>
            <a:off x="404664" y="5601072"/>
            <a:ext cx="324036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b="1" dirty="0" smtClean="0">
                <a:solidFill>
                  <a:schemeClr val="bg1">
                    <a:lumMod val="50000"/>
                  </a:schemeClr>
                </a:solidFill>
              </a:rPr>
              <a:t>Descrizione: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Mono telo copri paziente </a:t>
            </a:r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per interventi </a:t>
            </a:r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chirurgici </a:t>
            </a:r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al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trocantere cm 200x300 dotato di: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Area rinforzata assorbente cm 45x70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Fenestratura adesiva cm 20x10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- 1 Sacca per la raccolta dei liquidi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- 2 Tasche porta strumenti ad uno scomparto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Dispositivo medico di Classe Is</a:t>
            </a:r>
            <a:endParaRPr lang="it-IT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7" name="Rettangolo 36"/>
          <p:cNvSpPr/>
          <p:nvPr/>
        </p:nvSpPr>
        <p:spPr>
          <a:xfrm>
            <a:off x="3645024" y="5601072"/>
            <a:ext cx="1440160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b="1" dirty="0" smtClean="0">
                <a:solidFill>
                  <a:schemeClr val="bg1">
                    <a:lumMod val="50000"/>
                  </a:schemeClr>
                </a:solidFill>
              </a:rPr>
              <a:t>Tessuti disponibili: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SMMMS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Triaccoppiato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Biaccoppiato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Sontara</a:t>
            </a:r>
            <a:endParaRPr lang="it-IT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8" name="Rettangolo 37"/>
          <p:cNvSpPr/>
          <p:nvPr/>
        </p:nvSpPr>
        <p:spPr>
          <a:xfrm>
            <a:off x="476672" y="7113240"/>
            <a:ext cx="3429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1050" b="1" dirty="0" smtClean="0">
                <a:solidFill>
                  <a:schemeClr val="bg1">
                    <a:lumMod val="50000"/>
                  </a:schemeClr>
                </a:solidFill>
              </a:rPr>
              <a:t>Varianti: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Il dispositivo può essere realizzato con le seguenti varianti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Il telo può essere realizzato senza la sacca raccolta liquidi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Il telo può essere realizzato in varie misure</a:t>
            </a:r>
            <a:endParaRPr lang="it-IT" sz="105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9160" y="344488"/>
            <a:ext cx="142875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41168" y="2648744"/>
            <a:ext cx="1266825" cy="195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41168" y="5961112"/>
            <a:ext cx="1371600" cy="195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 Box 13"/>
          <p:cNvSpPr txBox="1">
            <a:spLocks noChangeArrowheads="1"/>
          </p:cNvSpPr>
          <p:nvPr/>
        </p:nvSpPr>
        <p:spPr bwMode="auto">
          <a:xfrm>
            <a:off x="0" y="9725025"/>
            <a:ext cx="6858000" cy="180975"/>
          </a:xfrm>
          <a:prstGeom prst="rect">
            <a:avLst/>
          </a:prstGeom>
          <a:solidFill>
            <a:srgbClr val="66707A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9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</a:rPr>
              <a:t>        Informazioni riservate ai soli operatori del settore                                                                                                                                               Pagina </a:t>
            </a:r>
            <a:r>
              <a:rPr kumimoji="0" lang="it-IT" sz="9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</a:rPr>
              <a:t>7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260648" y="128464"/>
            <a:ext cx="49685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>
                <a:solidFill>
                  <a:schemeClr val="bg1">
                    <a:lumMod val="50000"/>
                  </a:schemeClr>
                </a:solidFill>
              </a:rPr>
              <a:t>Mono telo </a:t>
            </a:r>
            <a:r>
              <a:rPr lang="it-IT" b="1" dirty="0" smtClean="0">
                <a:solidFill>
                  <a:schemeClr val="bg1">
                    <a:lumMod val="50000"/>
                  </a:schemeClr>
                </a:solidFill>
              </a:rPr>
              <a:t>per angiografia - Sterile</a:t>
            </a:r>
            <a:endParaRPr lang="it-IT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260648" y="416496"/>
            <a:ext cx="3429000" cy="122341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1050" b="1" dirty="0" smtClean="0">
                <a:solidFill>
                  <a:schemeClr val="bg1">
                    <a:lumMod val="50000"/>
                  </a:schemeClr>
                </a:solidFill>
              </a:rPr>
              <a:t>Descrizione: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Mono telo </a:t>
            </a:r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per angiografia cm 200 x 300 dotato di: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- 2 Fori femorali diametro cm 12 e foro diametro cm 6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per accesso femorale dotati di film da incisione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Area rinforzata assorbente cm 80 x 90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Film da incisione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Dispositivo medico di Classe IIa</a:t>
            </a:r>
            <a:endParaRPr lang="it-IT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3573016" y="416496"/>
            <a:ext cx="1498476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b="1" dirty="0" smtClean="0">
                <a:solidFill>
                  <a:schemeClr val="bg1">
                    <a:lumMod val="50000"/>
                  </a:schemeClr>
                </a:solidFill>
              </a:rPr>
              <a:t>Tessuti disponibili: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SMMMS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Triaccoppiato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Biaccoppiato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Sontara</a:t>
            </a:r>
            <a:endParaRPr lang="it-IT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260648" y="1568624"/>
            <a:ext cx="3429000" cy="15465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1050" b="1" dirty="0" smtClean="0">
                <a:solidFill>
                  <a:schemeClr val="bg1">
                    <a:lumMod val="50000"/>
                  </a:schemeClr>
                </a:solidFill>
              </a:rPr>
              <a:t>Varianti: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Il dispositivo può essere realizzato con le seguenti varianti</a:t>
            </a:r>
          </a:p>
          <a:p>
            <a:pPr>
              <a:buFontTx/>
              <a:buChar char="-"/>
            </a:pPr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Il </a:t>
            </a:r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telo può </a:t>
            </a:r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essere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Aggiunzione di uno o due schermi laterali in PLT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   trasparente </a:t>
            </a:r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per la copertura dei comandi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Oltre alle due fenestrature brachiali possono essere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   aggiunte </a:t>
            </a:r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due fenestrature per accesso inguinale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Telo realizzabile con 4 fori d’accesso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Fenestrature circolari senza film da </a:t>
            </a:r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incisione</a:t>
            </a:r>
            <a:endParaRPr lang="it-IT" sz="105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5" name="Rettangolo 34"/>
          <p:cNvSpPr/>
          <p:nvPr/>
        </p:nvSpPr>
        <p:spPr>
          <a:xfrm>
            <a:off x="332656" y="3728864"/>
            <a:ext cx="54726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>
                <a:solidFill>
                  <a:schemeClr val="bg1">
                    <a:lumMod val="50000"/>
                  </a:schemeClr>
                </a:solidFill>
              </a:rPr>
              <a:t>Mono telo </a:t>
            </a:r>
            <a:r>
              <a:rPr lang="it-IT" b="1" dirty="0" smtClean="0">
                <a:solidFill>
                  <a:schemeClr val="bg1">
                    <a:lumMod val="50000"/>
                  </a:schemeClr>
                </a:solidFill>
              </a:rPr>
              <a:t>per cardiochirurgia - Sterile</a:t>
            </a:r>
            <a:endParaRPr lang="it-IT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6" name="Rettangolo 35"/>
          <p:cNvSpPr/>
          <p:nvPr/>
        </p:nvSpPr>
        <p:spPr>
          <a:xfrm>
            <a:off x="332656" y="4016896"/>
            <a:ext cx="3240360" cy="15465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b="1" dirty="0" smtClean="0">
                <a:solidFill>
                  <a:schemeClr val="bg1">
                    <a:lumMod val="50000"/>
                  </a:schemeClr>
                </a:solidFill>
              </a:rPr>
              <a:t>Descrizione</a:t>
            </a:r>
            <a:r>
              <a:rPr lang="it-IT" sz="1050" b="1" dirty="0" smtClean="0">
                <a:solidFill>
                  <a:schemeClr val="bg1">
                    <a:lumMod val="50000"/>
                  </a:schemeClr>
                </a:solidFill>
              </a:rPr>
              <a:t>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Mono telo copri paziente </a:t>
            </a:r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a “T” per interventi di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cardiochirurgia cm 256x380x180 dotato di: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Area rinforzata assorbente cm 90x220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- 4 Velcri </a:t>
            </a:r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ferma tubi</a:t>
            </a:r>
            <a:endParaRPr lang="it-IT" sz="1050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Fenestratura toracica 35x40 e fenestratura </a:t>
            </a:r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    addominale cm </a:t>
            </a:r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60x105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Guide per cavi e per tubi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Dispositivo medico di Classe Is</a:t>
            </a:r>
            <a:endParaRPr lang="it-IT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7" name="Rettangolo 36"/>
          <p:cNvSpPr/>
          <p:nvPr/>
        </p:nvSpPr>
        <p:spPr>
          <a:xfrm>
            <a:off x="3789040" y="4016896"/>
            <a:ext cx="1440160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b="1" dirty="0" smtClean="0">
                <a:solidFill>
                  <a:schemeClr val="bg1">
                    <a:lumMod val="50000"/>
                  </a:schemeClr>
                </a:solidFill>
              </a:rPr>
              <a:t>Tessuti disponibili: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SMMMS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Triaccoppiato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Biaccoppiato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Sontara</a:t>
            </a:r>
            <a:endParaRPr lang="it-IT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8" name="Rettangolo 37"/>
          <p:cNvSpPr/>
          <p:nvPr/>
        </p:nvSpPr>
        <p:spPr>
          <a:xfrm>
            <a:off x="404664" y="5529064"/>
            <a:ext cx="3429000" cy="57708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1050" b="1" dirty="0" smtClean="0">
                <a:solidFill>
                  <a:schemeClr val="bg1">
                    <a:lumMod val="50000"/>
                  </a:schemeClr>
                </a:solidFill>
              </a:rPr>
              <a:t>Varianti: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Il dispositivo può essere realizzato con le seguenti varianti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Il telo può essere realizzato in varie misure</a:t>
            </a:r>
            <a:endParaRPr lang="it-IT" sz="105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13176" y="488504"/>
            <a:ext cx="1295400" cy="187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0" y="2504728"/>
            <a:ext cx="2943225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41168" y="4016896"/>
            <a:ext cx="1362075" cy="192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Rettangolo 21"/>
          <p:cNvSpPr/>
          <p:nvPr/>
        </p:nvSpPr>
        <p:spPr>
          <a:xfrm>
            <a:off x="332656" y="6321152"/>
            <a:ext cx="61206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>
                <a:solidFill>
                  <a:schemeClr val="bg1">
                    <a:lumMod val="50000"/>
                  </a:schemeClr>
                </a:solidFill>
              </a:rPr>
              <a:t>Mono telo </a:t>
            </a:r>
            <a:r>
              <a:rPr lang="it-IT" b="1" dirty="0" smtClean="0">
                <a:solidFill>
                  <a:schemeClr val="bg1">
                    <a:lumMod val="50000"/>
                  </a:schemeClr>
                </a:solidFill>
              </a:rPr>
              <a:t>per coronarografia/pacemaker - Sterile</a:t>
            </a:r>
            <a:endParaRPr lang="it-IT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3" name="Rettangolo 22"/>
          <p:cNvSpPr/>
          <p:nvPr/>
        </p:nvSpPr>
        <p:spPr>
          <a:xfrm>
            <a:off x="404664" y="6753200"/>
            <a:ext cx="3429000" cy="122341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1050" b="1" dirty="0" smtClean="0">
                <a:solidFill>
                  <a:schemeClr val="bg1">
                    <a:lumMod val="50000"/>
                  </a:schemeClr>
                </a:solidFill>
              </a:rPr>
              <a:t>Descrizione: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Mono telo copri paziente </a:t>
            </a:r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per interventi di coronarografia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e/o pacemaker cm 200x300 dotato di: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- 2 Fori femorali con film da incisione diametro cm12/6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- 2 Fori per radiale con film da incisione cm 10/12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Area rinforzata assorbente cm 80x90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Dispositivo medico di Classe IIa</a:t>
            </a:r>
            <a:endParaRPr lang="it-IT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4" name="Rettangolo 23"/>
          <p:cNvSpPr/>
          <p:nvPr/>
        </p:nvSpPr>
        <p:spPr>
          <a:xfrm>
            <a:off x="476672" y="8049344"/>
            <a:ext cx="3429000" cy="57708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1050" b="1" dirty="0" smtClean="0">
                <a:solidFill>
                  <a:schemeClr val="bg1">
                    <a:lumMod val="50000"/>
                  </a:schemeClr>
                </a:solidFill>
              </a:rPr>
              <a:t>Varianti: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Il dispositivo può essere realizzato con le seguenti varianti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Il telo può essere realizzato in varie misure</a:t>
            </a:r>
            <a:endParaRPr lang="it-IT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13176" y="6753200"/>
            <a:ext cx="1285875" cy="189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 Box 13"/>
          <p:cNvSpPr txBox="1">
            <a:spLocks noChangeArrowheads="1"/>
          </p:cNvSpPr>
          <p:nvPr/>
        </p:nvSpPr>
        <p:spPr bwMode="auto">
          <a:xfrm>
            <a:off x="0" y="9725025"/>
            <a:ext cx="6858000" cy="180975"/>
          </a:xfrm>
          <a:prstGeom prst="rect">
            <a:avLst/>
          </a:prstGeom>
          <a:solidFill>
            <a:srgbClr val="66707A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9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</a:rPr>
              <a:t>        Informazioni riservate ai soli operatori del settore                                                                                                                                               Pagina </a:t>
            </a:r>
            <a:r>
              <a:rPr kumimoji="0" lang="it-IT" sz="9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</a:rPr>
              <a:t>8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260648" y="128464"/>
            <a:ext cx="49685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>
                <a:solidFill>
                  <a:schemeClr val="bg1">
                    <a:lumMod val="50000"/>
                  </a:schemeClr>
                </a:solidFill>
              </a:rPr>
              <a:t>Mono telo </a:t>
            </a:r>
            <a:r>
              <a:rPr lang="it-IT" b="1" dirty="0" smtClean="0">
                <a:solidFill>
                  <a:schemeClr val="bg1">
                    <a:lumMod val="50000"/>
                  </a:schemeClr>
                </a:solidFill>
              </a:rPr>
              <a:t>per interventi cardiovascolari - Sterile</a:t>
            </a:r>
            <a:endParaRPr lang="it-IT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260648" y="416496"/>
            <a:ext cx="3429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1050" b="1" dirty="0" smtClean="0">
                <a:solidFill>
                  <a:schemeClr val="bg1">
                    <a:lumMod val="50000"/>
                  </a:schemeClr>
                </a:solidFill>
              </a:rPr>
              <a:t>Descrizione: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Mono telo copri paziente </a:t>
            </a:r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a “T” per interventi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cardiovascolari cm 290x360x200 dotato di: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Area rinforzata assorbente cm 60x90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Film da incisione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- 2 Tasche porta strumenti a due </a:t>
            </a:r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scomparti</a:t>
            </a:r>
            <a:endParaRPr lang="it-IT" sz="1050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- 2 Guide per cavi e per tubi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Dispositivo medico di Classe IIa</a:t>
            </a:r>
            <a:endParaRPr lang="it-IT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3573016" y="416496"/>
            <a:ext cx="1498476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b="1" dirty="0" smtClean="0">
                <a:solidFill>
                  <a:schemeClr val="bg1">
                    <a:lumMod val="50000"/>
                  </a:schemeClr>
                </a:solidFill>
              </a:rPr>
              <a:t>Tessuti disponibili: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SMMMS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Triaccoppiato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Biaccoppiato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Sontara</a:t>
            </a:r>
            <a:endParaRPr lang="it-IT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260648" y="1712640"/>
            <a:ext cx="3429000" cy="57708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1050" b="1" dirty="0" smtClean="0">
                <a:solidFill>
                  <a:schemeClr val="bg1">
                    <a:lumMod val="50000"/>
                  </a:schemeClr>
                </a:solidFill>
              </a:rPr>
              <a:t>Varianti: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Il dispositivo può essere realizzato con le seguenti varianti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Il telo può essere realizzato in varie misure</a:t>
            </a:r>
          </a:p>
        </p:txBody>
      </p:sp>
      <p:sp>
        <p:nvSpPr>
          <p:cNvPr id="35" name="Rettangolo 34"/>
          <p:cNvSpPr/>
          <p:nvPr/>
        </p:nvSpPr>
        <p:spPr>
          <a:xfrm>
            <a:off x="332656" y="2504728"/>
            <a:ext cx="54726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>
                <a:solidFill>
                  <a:schemeClr val="bg1">
                    <a:lumMod val="50000"/>
                  </a:schemeClr>
                </a:solidFill>
              </a:rPr>
              <a:t>Mono telo </a:t>
            </a:r>
            <a:r>
              <a:rPr lang="it-IT" b="1" dirty="0" smtClean="0">
                <a:solidFill>
                  <a:schemeClr val="bg1">
                    <a:lumMod val="50000"/>
                  </a:schemeClr>
                </a:solidFill>
              </a:rPr>
              <a:t>per chirurgia toracica - Sterile</a:t>
            </a:r>
            <a:endParaRPr lang="it-IT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6" name="Rettangolo 35"/>
          <p:cNvSpPr/>
          <p:nvPr/>
        </p:nvSpPr>
        <p:spPr>
          <a:xfrm>
            <a:off x="332656" y="2936776"/>
            <a:ext cx="3240360" cy="15465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b="1" dirty="0" smtClean="0">
                <a:solidFill>
                  <a:schemeClr val="bg1">
                    <a:lumMod val="50000"/>
                  </a:schemeClr>
                </a:solidFill>
              </a:rPr>
              <a:t>Descrizione: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Mono telo copri paziente </a:t>
            </a:r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a “T” per interventi di chirurgia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toracica cm 200x300x360 dotato di: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Area rinforzata assorbente cm 80x90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Fenestratura adesiva cm 40x50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Film da incisione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- 2 Tasche porta strumenti a due scomparti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Dispositivo medico di Classe IIa</a:t>
            </a:r>
            <a:endParaRPr lang="it-IT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7" name="Rettangolo 36"/>
          <p:cNvSpPr/>
          <p:nvPr/>
        </p:nvSpPr>
        <p:spPr>
          <a:xfrm>
            <a:off x="3645024" y="2936776"/>
            <a:ext cx="1440160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b="1" dirty="0" smtClean="0">
                <a:solidFill>
                  <a:schemeClr val="bg1">
                    <a:lumMod val="50000"/>
                  </a:schemeClr>
                </a:solidFill>
              </a:rPr>
              <a:t>Tessuti disponibili: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SMMMS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Triaccoppiato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Biaccoppiato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Sontara</a:t>
            </a:r>
            <a:endParaRPr lang="it-IT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8" name="Rettangolo 37"/>
          <p:cNvSpPr/>
          <p:nvPr/>
        </p:nvSpPr>
        <p:spPr>
          <a:xfrm>
            <a:off x="404664" y="4520952"/>
            <a:ext cx="3429000" cy="57708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1050" b="1" dirty="0" smtClean="0">
                <a:solidFill>
                  <a:schemeClr val="bg1">
                    <a:lumMod val="50000"/>
                  </a:schemeClr>
                </a:solidFill>
              </a:rPr>
              <a:t>Varianti: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Il dispositivo può essere realizzato con le seguenti varianti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Il telo può essere realizzato in varie misure</a:t>
            </a:r>
            <a:endParaRPr lang="it-IT" sz="105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2" name="Rettangolo 21"/>
          <p:cNvSpPr/>
          <p:nvPr/>
        </p:nvSpPr>
        <p:spPr>
          <a:xfrm>
            <a:off x="404664" y="5097016"/>
            <a:ext cx="61206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>
                <a:solidFill>
                  <a:schemeClr val="bg1">
                    <a:lumMod val="50000"/>
                  </a:schemeClr>
                </a:solidFill>
              </a:rPr>
              <a:t>Mono telo </a:t>
            </a:r>
            <a:r>
              <a:rPr lang="it-IT" b="1" dirty="0" smtClean="0">
                <a:solidFill>
                  <a:schemeClr val="bg1">
                    <a:lumMod val="50000"/>
                  </a:schemeClr>
                </a:solidFill>
              </a:rPr>
              <a:t>ad “U” per tiroide - Sterile</a:t>
            </a:r>
            <a:endParaRPr lang="it-IT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3" name="Rettangolo 22"/>
          <p:cNvSpPr/>
          <p:nvPr/>
        </p:nvSpPr>
        <p:spPr>
          <a:xfrm>
            <a:off x="404664" y="5529064"/>
            <a:ext cx="3429000" cy="122341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1050" b="1" dirty="0" smtClean="0">
                <a:solidFill>
                  <a:schemeClr val="bg1">
                    <a:lumMod val="50000"/>
                  </a:schemeClr>
                </a:solidFill>
              </a:rPr>
              <a:t>Descrizione: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Mono telo </a:t>
            </a:r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ad “U” per interventi alla tiroide cm 150x240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dotato di: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Area rinforzata assorbente cm 45x50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Fenestratura adesiva cm 20x60 dotata di protezione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facilmente removibile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Dispositivo medico di Classe Is</a:t>
            </a:r>
            <a:endParaRPr lang="it-IT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4" name="Rettangolo 23"/>
          <p:cNvSpPr/>
          <p:nvPr/>
        </p:nvSpPr>
        <p:spPr>
          <a:xfrm>
            <a:off x="404664" y="6897216"/>
            <a:ext cx="3429000" cy="57708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1050" b="1" dirty="0" smtClean="0">
                <a:solidFill>
                  <a:schemeClr val="bg1">
                    <a:lumMod val="50000"/>
                  </a:schemeClr>
                </a:solidFill>
              </a:rPr>
              <a:t>Varianti: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Il dispositivo può essere realizzato con le seguenti varianti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Il telo può essere realizzato in varie misure</a:t>
            </a:r>
            <a:endParaRPr lang="it-IT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9160" y="488504"/>
            <a:ext cx="1552575" cy="193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41168" y="2864768"/>
            <a:ext cx="1476375" cy="195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Rettangolo 19"/>
          <p:cNvSpPr/>
          <p:nvPr/>
        </p:nvSpPr>
        <p:spPr>
          <a:xfrm>
            <a:off x="3789040" y="5529064"/>
            <a:ext cx="1440160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b="1" dirty="0" smtClean="0">
                <a:solidFill>
                  <a:schemeClr val="bg1">
                    <a:lumMod val="50000"/>
                  </a:schemeClr>
                </a:solidFill>
              </a:rPr>
              <a:t>Tessuti disponibili: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SMMMS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Triaccoppiato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Biaccoppiato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Sontara</a:t>
            </a:r>
            <a:endParaRPr lang="it-IT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85184" y="6033120"/>
            <a:ext cx="1323975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77072" y="6969224"/>
            <a:ext cx="762000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 Box 13"/>
          <p:cNvSpPr txBox="1">
            <a:spLocks noChangeArrowheads="1"/>
          </p:cNvSpPr>
          <p:nvPr/>
        </p:nvSpPr>
        <p:spPr bwMode="auto">
          <a:xfrm>
            <a:off x="0" y="9725025"/>
            <a:ext cx="6858000" cy="180975"/>
          </a:xfrm>
          <a:prstGeom prst="rect">
            <a:avLst/>
          </a:prstGeom>
          <a:solidFill>
            <a:srgbClr val="66707A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9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</a:rPr>
              <a:t>        Informazioni riservate ai soli operatori del settore                                                                                                                                               Pagina </a:t>
            </a:r>
            <a:r>
              <a:rPr kumimoji="0" lang="it-IT" sz="9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</a:rPr>
              <a:t>9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260648" y="128464"/>
            <a:ext cx="49685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>
                <a:solidFill>
                  <a:schemeClr val="bg1">
                    <a:lumMod val="50000"/>
                  </a:schemeClr>
                </a:solidFill>
              </a:rPr>
              <a:t>Mono telo </a:t>
            </a:r>
            <a:r>
              <a:rPr lang="it-IT" b="1" dirty="0" smtClean="0">
                <a:solidFill>
                  <a:schemeClr val="bg1">
                    <a:lumMod val="50000"/>
                  </a:schemeClr>
                </a:solidFill>
              </a:rPr>
              <a:t>ginecologia cistoscopia - Sterile</a:t>
            </a:r>
            <a:endParaRPr lang="it-IT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260648" y="416496"/>
            <a:ext cx="3429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1050" b="1" dirty="0" smtClean="0">
                <a:solidFill>
                  <a:schemeClr val="bg1">
                    <a:lumMod val="50000"/>
                  </a:schemeClr>
                </a:solidFill>
              </a:rPr>
              <a:t>Descrizione: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Mono telo </a:t>
            </a:r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per interventi di ginecologia </a:t>
            </a:r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cistoscopia </a:t>
            </a:r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cm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80x200 dotato di: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Area rinforzata assorbente cm 40x70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Incavi laterali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Foro adesivo cm 8x10 dotato di protezione facilmente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removibile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Dispositivo medico di Classe Is</a:t>
            </a:r>
            <a:endParaRPr lang="it-IT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3573016" y="416496"/>
            <a:ext cx="1498476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b="1" dirty="0" smtClean="0">
                <a:solidFill>
                  <a:schemeClr val="bg1">
                    <a:lumMod val="50000"/>
                  </a:schemeClr>
                </a:solidFill>
              </a:rPr>
              <a:t>Tessuti disponibili: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SMMMS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Triaccoppiato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Biaccoppiato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Sontara</a:t>
            </a:r>
            <a:endParaRPr lang="it-IT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260648" y="1712640"/>
            <a:ext cx="3429000" cy="57708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1050" b="1" dirty="0" smtClean="0">
                <a:solidFill>
                  <a:schemeClr val="bg1">
                    <a:lumMod val="50000"/>
                  </a:schemeClr>
                </a:solidFill>
              </a:rPr>
              <a:t>Varianti: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Il dispositivo può essere realizzato con le seguenti varianti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Il telo può essere realizzato in varie misure</a:t>
            </a:r>
          </a:p>
        </p:txBody>
      </p:sp>
      <p:sp>
        <p:nvSpPr>
          <p:cNvPr id="35" name="Rettangolo 34"/>
          <p:cNvSpPr/>
          <p:nvPr/>
        </p:nvSpPr>
        <p:spPr>
          <a:xfrm>
            <a:off x="332656" y="2360712"/>
            <a:ext cx="54726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>
                <a:solidFill>
                  <a:schemeClr val="bg1">
                    <a:lumMod val="50000"/>
                  </a:schemeClr>
                </a:solidFill>
              </a:rPr>
              <a:t>Mono telo </a:t>
            </a:r>
            <a:r>
              <a:rPr lang="it-IT" b="1" dirty="0" smtClean="0">
                <a:solidFill>
                  <a:schemeClr val="bg1">
                    <a:lumMod val="50000"/>
                  </a:schemeClr>
                </a:solidFill>
              </a:rPr>
              <a:t>a “T” parto cesareo - Sterile</a:t>
            </a:r>
            <a:endParaRPr lang="it-IT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6" name="Rettangolo 35"/>
          <p:cNvSpPr/>
          <p:nvPr/>
        </p:nvSpPr>
        <p:spPr>
          <a:xfrm>
            <a:off x="332656" y="2720752"/>
            <a:ext cx="3240360" cy="1869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b="1" dirty="0" smtClean="0">
                <a:solidFill>
                  <a:schemeClr val="bg1">
                    <a:lumMod val="50000"/>
                  </a:schemeClr>
                </a:solidFill>
              </a:rPr>
              <a:t>Descrizione: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Mono telo </a:t>
            </a:r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a “T” per interventi di ginecologia cm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200x250 dotato di: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Area rinforzata assorbente cm 80x90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Fenestratura adesiva dotata di protezione facilmente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removibile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Film da incisione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Sacca per la raccolta dei liquidi dotata di valvole di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scarico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Guide per cavi e per tubi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Dispositivo medico di Classe IIa</a:t>
            </a:r>
            <a:endParaRPr lang="it-IT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7" name="Rettangolo 36"/>
          <p:cNvSpPr/>
          <p:nvPr/>
        </p:nvSpPr>
        <p:spPr>
          <a:xfrm>
            <a:off x="3645024" y="2720752"/>
            <a:ext cx="1440160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b="1" dirty="0" smtClean="0">
                <a:solidFill>
                  <a:schemeClr val="bg1">
                    <a:lumMod val="50000"/>
                  </a:schemeClr>
                </a:solidFill>
              </a:rPr>
              <a:t>Tessuti disponibili: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SMMMS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Triaccoppiato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Biaccoppiato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Sontara</a:t>
            </a:r>
            <a:endParaRPr lang="it-IT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8" name="Rettangolo 37"/>
          <p:cNvSpPr/>
          <p:nvPr/>
        </p:nvSpPr>
        <p:spPr>
          <a:xfrm>
            <a:off x="404664" y="4520952"/>
            <a:ext cx="475252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b="1" dirty="0" smtClean="0">
                <a:solidFill>
                  <a:schemeClr val="bg1">
                    <a:lumMod val="50000"/>
                  </a:schemeClr>
                </a:solidFill>
              </a:rPr>
              <a:t>Varianti: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Il dispositivo può essere realizzato anche senza film da incisione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La fenestratura può essere creata in qualunque posizione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Il telo può essere realizzato in varie misure o in forma </a:t>
            </a:r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rettangolare</a:t>
            </a:r>
            <a:endParaRPr lang="it-IT" sz="105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2" name="Rettangolo 21"/>
          <p:cNvSpPr/>
          <p:nvPr/>
        </p:nvSpPr>
        <p:spPr>
          <a:xfrm>
            <a:off x="332656" y="5241032"/>
            <a:ext cx="61206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>
                <a:solidFill>
                  <a:schemeClr val="bg1">
                    <a:lumMod val="50000"/>
                  </a:schemeClr>
                </a:solidFill>
              </a:rPr>
              <a:t>Mono telo </a:t>
            </a:r>
            <a:r>
              <a:rPr lang="it-IT" b="1" dirty="0" smtClean="0">
                <a:solidFill>
                  <a:schemeClr val="bg1">
                    <a:lumMod val="50000"/>
                  </a:schemeClr>
                </a:solidFill>
              </a:rPr>
              <a:t>sottosacrale con sacca - Sterile</a:t>
            </a:r>
            <a:endParaRPr lang="it-IT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3" name="Rettangolo 22"/>
          <p:cNvSpPr/>
          <p:nvPr/>
        </p:nvSpPr>
        <p:spPr>
          <a:xfrm>
            <a:off x="404664" y="5601072"/>
            <a:ext cx="3429000" cy="122341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1050" b="1" dirty="0" smtClean="0">
                <a:solidFill>
                  <a:schemeClr val="bg1">
                    <a:lumMod val="50000"/>
                  </a:schemeClr>
                </a:solidFill>
              </a:rPr>
              <a:t>Descrizione: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Mono telo </a:t>
            </a:r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sottosacrale per interventi di urologia e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ginecologia cm 75x150 dotato di: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Area rinforzata assorbente cm 45x60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Sacca per la raccolta dei liquidi dotata di valvole di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scarico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Dispositivo medico di Classe Is</a:t>
            </a:r>
            <a:endParaRPr lang="it-IT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4" name="Rettangolo 23"/>
          <p:cNvSpPr/>
          <p:nvPr/>
        </p:nvSpPr>
        <p:spPr>
          <a:xfrm>
            <a:off x="404664" y="6753200"/>
            <a:ext cx="3429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1050" b="1" dirty="0" smtClean="0">
                <a:solidFill>
                  <a:schemeClr val="bg1">
                    <a:lumMod val="50000"/>
                  </a:schemeClr>
                </a:solidFill>
              </a:rPr>
              <a:t>Varianti: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Il dispositivo può essere realizzato con le seguenti varianti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Il telo può essere realizzato senza la sacca raccolta liquidi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Il telo può essere realizzato in varie misure</a:t>
            </a:r>
            <a:endParaRPr lang="it-IT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0" name="Rettangolo 19"/>
          <p:cNvSpPr/>
          <p:nvPr/>
        </p:nvSpPr>
        <p:spPr>
          <a:xfrm>
            <a:off x="3717032" y="5601072"/>
            <a:ext cx="1440160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b="1" dirty="0" smtClean="0">
                <a:solidFill>
                  <a:schemeClr val="bg1">
                    <a:lumMod val="50000"/>
                  </a:schemeClr>
                </a:solidFill>
              </a:rPr>
              <a:t>Tessuti disponibili: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SMMMS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Triaccoppiato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Biaccoppiato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Sontara</a:t>
            </a:r>
            <a:endParaRPr lang="it-IT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9200" y="344488"/>
            <a:ext cx="971550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41168" y="2648744"/>
            <a:ext cx="154305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21088" y="3656856"/>
            <a:ext cx="61912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01208" y="5241032"/>
            <a:ext cx="1028700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157192" y="7401272"/>
            <a:ext cx="1552575" cy="161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Rettangolo 24"/>
          <p:cNvSpPr/>
          <p:nvPr/>
        </p:nvSpPr>
        <p:spPr>
          <a:xfrm>
            <a:off x="404664" y="7761312"/>
            <a:ext cx="3429000" cy="17081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1050" b="1" dirty="0" smtClean="0">
                <a:solidFill>
                  <a:schemeClr val="bg1">
                    <a:lumMod val="50000"/>
                  </a:schemeClr>
                </a:solidFill>
              </a:rPr>
              <a:t>Descrizione: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Mono telo </a:t>
            </a:r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a “T” per interventi trans uretrali prostata cm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170x240x165 dotato di: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Area rinforzata assorbente cm 45x60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Sacca per la raccolta dei liquidi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Foro ombelicale diametro cm 3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Foro inguinale diametro cm 6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Dito in nitrile per esplorazione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Film da incisione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Dispositivo medico di Classe IIa</a:t>
            </a:r>
            <a:endParaRPr lang="it-IT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6" name="Rettangolo 25"/>
          <p:cNvSpPr/>
          <p:nvPr/>
        </p:nvSpPr>
        <p:spPr>
          <a:xfrm>
            <a:off x="3573016" y="7761312"/>
            <a:ext cx="1440160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b="1" dirty="0" smtClean="0">
                <a:solidFill>
                  <a:schemeClr val="bg1">
                    <a:lumMod val="50000"/>
                  </a:schemeClr>
                </a:solidFill>
              </a:rPr>
              <a:t>Tessuti disponibili: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SMMMS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Triaccoppiato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Biaccoppiato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Sontara</a:t>
            </a:r>
            <a:endParaRPr lang="it-IT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7" name="Rettangolo 26"/>
          <p:cNvSpPr/>
          <p:nvPr/>
        </p:nvSpPr>
        <p:spPr>
          <a:xfrm>
            <a:off x="2564904" y="8913440"/>
            <a:ext cx="3429000" cy="57708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1050" b="1" dirty="0" smtClean="0">
                <a:solidFill>
                  <a:schemeClr val="bg1">
                    <a:lumMod val="50000"/>
                  </a:schemeClr>
                </a:solidFill>
              </a:rPr>
              <a:t>Varianti: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Il dispositivo può essere realizzato con le seguenti varianti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- Il telo può essere realizzato in varie misure</a:t>
            </a:r>
            <a:endParaRPr lang="it-IT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8" name="Rettangolo 27"/>
          <p:cNvSpPr/>
          <p:nvPr/>
        </p:nvSpPr>
        <p:spPr>
          <a:xfrm>
            <a:off x="404664" y="7401272"/>
            <a:ext cx="47525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>
                <a:solidFill>
                  <a:schemeClr val="bg1">
                    <a:lumMod val="50000"/>
                  </a:schemeClr>
                </a:solidFill>
              </a:rPr>
              <a:t>Mono telo </a:t>
            </a:r>
            <a:r>
              <a:rPr lang="it-IT" b="1" dirty="0" smtClean="0">
                <a:solidFill>
                  <a:schemeClr val="bg1">
                    <a:lumMod val="50000"/>
                  </a:schemeClr>
                </a:solidFill>
              </a:rPr>
              <a:t>a “T” per TURP - Sterile</a:t>
            </a:r>
            <a:endParaRPr lang="it-IT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</TotalTime>
  <Words>3107</Words>
  <Application>Microsoft Office PowerPoint</Application>
  <PresentationFormat>A4 (21x29,7 cm)</PresentationFormat>
  <Paragraphs>580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</vt:vector>
  </TitlesOfParts>
  <Company>BASTARDS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kastian</dc:creator>
  <cp:lastModifiedBy>kastian</cp:lastModifiedBy>
  <cp:revision>64</cp:revision>
  <dcterms:created xsi:type="dcterms:W3CDTF">2014-09-15T13:31:35Z</dcterms:created>
  <dcterms:modified xsi:type="dcterms:W3CDTF">2014-09-17T08:11:21Z</dcterms:modified>
</cp:coreProperties>
</file>