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it-IT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" y="26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7" y="2844802"/>
            <a:ext cx="2257425" cy="80454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2" y="2844802"/>
            <a:ext cx="2257425" cy="80454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1" y="2046818"/>
            <a:ext cx="3031331" cy="85301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64068"/>
            <a:ext cx="2256235" cy="1549400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1" y="8475136"/>
            <a:ext cx="21717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32656" y="251520"/>
            <a:ext cx="286702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2656" y="539552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Immunoterapia intravescicale e/o Chemioterapia intravescicale</a:t>
            </a:r>
            <a:endParaRPr kumimoji="0" lang="en-US" sz="1800" b="0" i="0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9" name="Immagin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32" y="3491880"/>
            <a:ext cx="1943100" cy="259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204864" y="3635896"/>
            <a:ext cx="424815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Lucida Sans Unicode" pitchFamily="34" charset="0"/>
              </a:rPr>
              <a:t>        Farmaci antiblastici : manipolazione in sicurezza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492896" y="3851920"/>
            <a:ext cx="3672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Le manipolazioni dei farmaci (stoccaggio, preparazione, trasporto, gestione dei reflui ed emergenze) e le somministrazioni devono essere attuate nel rispetto della sicurezza e della salute dei pazienti, degli operatori e dei terzi che sono coinvolti nel processo. Usare I dispositivi di protezione individuali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1248" y="6588224"/>
            <a:ext cx="732695" cy="1224136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1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764704" y="7164288"/>
            <a:ext cx="1332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solidFill>
                  <a:schemeClr val="bg1">
                    <a:lumMod val="50000"/>
                  </a:schemeClr>
                </a:solidFill>
              </a:rPr>
              <a:t>I.V. Disposables</a:t>
            </a:r>
            <a:endParaRPr lang="en-GB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0888" y="4932040"/>
            <a:ext cx="25241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836712" y="7452320"/>
            <a:ext cx="43204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100" b="1" cap="all" dirty="0" smtClean="0">
                <a:solidFill>
                  <a:schemeClr val="bg1">
                    <a:lumMod val="50000"/>
                  </a:schemeClr>
                </a:solidFill>
              </a:rPr>
              <a:t>SISTEMA A CIRCUITO CHIUSO PER ALLESTIMENTO, TRASPORTO E INSTILLAZIONE VESCICALE Di FARMACI ANTIBLASTICI</a:t>
            </a:r>
            <a:endParaRPr lang="it-IT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6632" y="827584"/>
            <a:ext cx="6599237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32656" y="251520"/>
            <a:ext cx="2867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 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2656" y="539552"/>
            <a:ext cx="49685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Immunoterapia intravescicale e/o Chemioterapia intravescicale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32656" y="683568"/>
            <a:ext cx="525658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Dispositivo per instillazione endovescicale  Needle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 - Free Valve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404664" y="971600"/>
          <a:ext cx="3888432" cy="1174616"/>
        </p:xfrm>
        <a:graphic>
          <a:graphicData uri="http://schemas.openxmlformats.org/drawingml/2006/table">
            <a:tbl>
              <a:tblPr/>
              <a:tblGrid>
                <a:gridCol w="1656184"/>
                <a:gridCol w="513036"/>
                <a:gridCol w="889663"/>
                <a:gridCol w="829549"/>
              </a:tblGrid>
              <a:tr h="16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Posizione </a:t>
                      </a: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sanitaria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Classe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CND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Dispositivo Medico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0123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I Sterile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A03010101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52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CODICE   </a:t>
                      </a: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CHD0301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5752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Descrizione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1505">
                <a:tc gridSpan="4">
                  <a:txBody>
                    <a:bodyPr/>
                    <a:lstStyle/>
                    <a:p>
                      <a:pPr marL="85725" marR="28575" algn="just">
                        <a:spcAft>
                          <a:spcPts val="1000"/>
                        </a:spcAft>
                      </a:pP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Dispositivo per instillazione </a:t>
                      </a:r>
                      <a:r>
                        <a:rPr lang="it-IT" sz="11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endovescicale</a:t>
                      </a: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di farmaci chemioterapici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32656" y="5148064"/>
            <a:ext cx="60486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sng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Modalità d’uso generale</a:t>
            </a:r>
            <a:endParaRPr kumimoji="0" lang="it-IT" sz="800" b="0" i="0" u="sng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2195736"/>
            <a:ext cx="330517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5580112"/>
            <a:ext cx="30861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/>
          <p:cNvSpPr txBox="1"/>
          <p:nvPr/>
        </p:nvSpPr>
        <p:spPr>
          <a:xfrm>
            <a:off x="2564904" y="5580112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it-IT" sz="900" dirty="0" smtClean="0">
                <a:solidFill>
                  <a:schemeClr val="bg1">
                    <a:lumMod val="50000"/>
                  </a:schemeClr>
                </a:solidFill>
              </a:rPr>
              <a:t>Connettere il dispositivo al catetere vescicale.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900" dirty="0" smtClean="0">
                <a:solidFill>
                  <a:schemeClr val="bg1">
                    <a:lumMod val="50000"/>
                  </a:schemeClr>
                </a:solidFill>
              </a:rPr>
              <a:t>Chiudere le clamp poste sul circuito e collegare la sacca con il farmaco.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900" dirty="0" smtClean="0">
                <a:solidFill>
                  <a:schemeClr val="bg1">
                    <a:lumMod val="50000"/>
                  </a:schemeClr>
                </a:solidFill>
              </a:rPr>
              <a:t>Aprire la clamp posta sul circuito dove è collegata la sacca ed infondere il farmaco.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900" dirty="0" smtClean="0">
                <a:solidFill>
                  <a:schemeClr val="bg1">
                    <a:lumMod val="50000"/>
                  </a:schemeClr>
                </a:solidFill>
              </a:rPr>
              <a:t>Terminata l’instillazione, chiudere la clamp precedente ed aprire la clamp posta sul circuito della valvola unidirezionale.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900" dirty="0" smtClean="0">
                <a:solidFill>
                  <a:schemeClr val="bg1">
                    <a:lumMod val="50000"/>
                  </a:schemeClr>
                </a:solidFill>
              </a:rPr>
              <a:t>Inserire alla valvola la siringa da 60 Ml. precedentemente </a:t>
            </a:r>
            <a:r>
              <a:rPr lang="it-IT" sz="900" dirty="0" err="1" smtClean="0">
                <a:solidFill>
                  <a:schemeClr val="bg1">
                    <a:lumMod val="50000"/>
                  </a:schemeClr>
                </a:solidFill>
              </a:rPr>
              <a:t>pre</a:t>
            </a:r>
            <a:r>
              <a:rPr lang="it-IT" sz="900" dirty="0" smtClean="0">
                <a:solidFill>
                  <a:schemeClr val="bg1">
                    <a:lumMod val="50000"/>
                  </a:schemeClr>
                </a:solidFill>
              </a:rPr>
              <a:t> riempita con soluzione fisiologica e procedere al lavaggio.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900" dirty="0" smtClean="0">
                <a:solidFill>
                  <a:schemeClr val="bg1">
                    <a:lumMod val="50000"/>
                  </a:schemeClr>
                </a:solidFill>
              </a:rPr>
              <a:t>Chiudere le clamp, staccare il circuito.</a:t>
            </a:r>
          </a:p>
          <a:p>
            <a:pPr marL="228600" indent="-228600">
              <a:buFont typeface="+mj-lt"/>
              <a:buAutoNum type="arabicPeriod"/>
            </a:pPr>
            <a:endParaRPr lang="it-IT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32656" y="251520"/>
            <a:ext cx="2867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 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4904" y="4355976"/>
            <a:ext cx="27670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96" y="4283968"/>
            <a:ext cx="16097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ttangolo 13"/>
          <p:cNvSpPr/>
          <p:nvPr/>
        </p:nvSpPr>
        <p:spPr>
          <a:xfrm>
            <a:off x="332656" y="539552"/>
            <a:ext cx="59046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Immunoterapia intravescicale e/o Chemioterapia intravescicale</a:t>
            </a:r>
            <a:endParaRPr lang="en-US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32656" y="827584"/>
            <a:ext cx="5976664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Controlli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Controlli eseguiti: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Controllo qualità sia per i materiali che per i dispositivi. ISO 10993-7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Valutazione di biocompatibilità UNI EN ISO 10993-1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Citossicità ISO 10993-5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Emolisi ISO 10993-4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Tossicità sistemica acuta ISO 10993-11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Sensibilizzazione allergica ISO 10993-10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Compatibilità: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I materiali usati sono compatibili con farmaci chemioterapici antiblastici e con le soluzioni infusionali.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Sterilità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Prodotto sterilizzato ad ETO validità del prodotto a 5 anni dalla data di sterilizzazione. Non risterilizzabile.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Confezionamento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Box da 300 confezioni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Produttore: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SKUPINA MEDICINE P.P. </a:t>
            </a:r>
            <a:r>
              <a:rPr kumimoji="0" lang="it-IT" sz="11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D.o.o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100" dirty="0" err="1" smtClean="0">
                <a:solidFill>
                  <a:schemeClr val="bg1">
                    <a:lumMod val="50000"/>
                  </a:schemeClr>
                </a:solidFill>
                <a:ea typeface="Times New Roman" pitchFamily="18" charset="0"/>
              </a:rPr>
              <a:t>Partizanska</a:t>
            </a:r>
            <a:r>
              <a:rPr lang="it-IT" sz="1100" dirty="0" smtClean="0">
                <a:solidFill>
                  <a:schemeClr val="bg1">
                    <a:lumMod val="50000"/>
                  </a:schemeClr>
                </a:solidFill>
                <a:ea typeface="Times New Roman" pitchFamily="18" charset="0"/>
              </a:rPr>
              <a:t> cesta 79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100" dirty="0" smtClean="0">
                <a:solidFill>
                  <a:schemeClr val="bg1">
                    <a:lumMod val="50000"/>
                  </a:schemeClr>
                </a:solidFill>
                <a:ea typeface="Times New Roman" pitchFamily="18" charset="0"/>
              </a:rPr>
              <a:t>6210 </a:t>
            </a:r>
            <a:r>
              <a:rPr lang="it-IT" sz="1100" dirty="0" err="1" smtClean="0">
                <a:solidFill>
                  <a:schemeClr val="bg1">
                    <a:lumMod val="50000"/>
                  </a:schemeClr>
                </a:solidFill>
                <a:ea typeface="Times New Roman" pitchFamily="18" charset="0"/>
              </a:rPr>
              <a:t>Sezana</a:t>
            </a:r>
            <a:r>
              <a:rPr lang="it-IT" sz="1100" dirty="0" smtClean="0">
                <a:solidFill>
                  <a:schemeClr val="bg1">
                    <a:lumMod val="50000"/>
                  </a:schemeClr>
                </a:solidFill>
                <a:ea typeface="Times New Roman" pitchFamily="18" charset="0"/>
              </a:rPr>
              <a:t> SLO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339</Words>
  <Application>Microsoft Office PowerPoint</Application>
  <PresentationFormat>Presentazione su schermo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41</cp:revision>
  <dcterms:created xsi:type="dcterms:W3CDTF">2014-07-25T09:12:23Z</dcterms:created>
  <dcterms:modified xsi:type="dcterms:W3CDTF">2014-09-17T12:19:24Z</dcterms:modified>
</cp:coreProperties>
</file>