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906000" type="A4"/>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16" autoAdjust="0"/>
  </p:normalViewPr>
  <p:slideViewPr>
    <p:cSldViewPr>
      <p:cViewPr>
        <p:scale>
          <a:sx n="95" d="100"/>
          <a:sy n="95" d="100"/>
        </p:scale>
        <p:origin x="-480" y="1818"/>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0" y="3077283"/>
            <a:ext cx="5829300" cy="212336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529697"/>
            <a:ext cx="1157288" cy="112680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6" y="529697"/>
            <a:ext cx="3357563" cy="112680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6365522"/>
            <a:ext cx="5829300" cy="1967442"/>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96699"/>
            <a:ext cx="6172200" cy="1651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94406"/>
            <a:ext cx="2256235" cy="1678517"/>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934201"/>
            <a:ext cx="4114800" cy="81862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414AD4-78AB-43D2-A717-C97CA3F17D58}" type="datetimeFigureOut">
              <a:rPr lang="it-IT" smtClean="0"/>
              <a:pPr/>
              <a:t>14/09/2014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E414AD4-78AB-43D2-A717-C97CA3F17D58}" type="datetimeFigureOut">
              <a:rPr lang="it-IT" smtClean="0"/>
              <a:pPr/>
              <a:t>14/09/2014</a:t>
            </a:fld>
            <a:endParaRPr lang="it-IT" dirty="0"/>
          </a:p>
        </p:txBody>
      </p:sp>
      <p:sp>
        <p:nvSpPr>
          <p:cNvPr id="5" name="Segnaposto piè di pagina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92F1F1E-E902-42C2-ADB8-750F33C2A669}"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461665"/>
            <a:ext cx="3429000" cy="1077218"/>
          </a:xfrm>
          <a:prstGeom prst="rect">
            <a:avLst/>
          </a:prstGeom>
        </p:spPr>
        <p:txBody>
          <a:bodyPr wrap="square">
            <a:spAutoFit/>
          </a:bodyPr>
          <a:lstStyle/>
          <a:p>
            <a:endParaRPr lang="it-IT" dirty="0"/>
          </a:p>
          <a:p>
            <a:endParaRPr lang="it-IT" dirty="0"/>
          </a:p>
          <a:p>
            <a:r>
              <a:rPr lang="it-IT" dirty="0"/>
              <a:t> </a:t>
            </a:r>
            <a:r>
              <a:rPr lang="it-IT" sz="2800" b="1" dirty="0" smtClean="0">
                <a:solidFill>
                  <a:schemeClr val="bg1">
                    <a:lumMod val="50000"/>
                  </a:schemeClr>
                </a:solidFill>
              </a:rPr>
              <a:t>I.V. CANNULA</a:t>
            </a:r>
            <a:endParaRPr lang="it-IT" sz="2800" dirty="0">
              <a:solidFill>
                <a:schemeClr val="bg1">
                  <a:lumMod val="50000"/>
                </a:schemeClr>
              </a:solidFill>
            </a:endParaRPr>
          </a:p>
        </p:txBody>
      </p:sp>
      <p:sp>
        <p:nvSpPr>
          <p:cNvPr id="5" name="Rettangolo 4"/>
          <p:cNvSpPr/>
          <p:nvPr/>
        </p:nvSpPr>
        <p:spPr>
          <a:xfrm>
            <a:off x="0" y="-159568"/>
            <a:ext cx="3429000" cy="923330"/>
          </a:xfrm>
          <a:prstGeom prst="rect">
            <a:avLst/>
          </a:prstGeom>
        </p:spPr>
        <p:txBody>
          <a:bodyPr wrap="square">
            <a:spAutoFit/>
          </a:bodyPr>
          <a:lstStyle/>
          <a:p>
            <a:endParaRPr lang="it-IT" dirty="0"/>
          </a:p>
          <a:p>
            <a:endParaRPr lang="it-IT" dirty="0"/>
          </a:p>
          <a:p>
            <a:r>
              <a:rPr lang="it-IT" dirty="0"/>
              <a:t> </a:t>
            </a:r>
            <a:r>
              <a:rPr lang="it-IT" sz="1400" dirty="0">
                <a:solidFill>
                  <a:schemeClr val="bg1">
                    <a:lumMod val="50000"/>
                  </a:schemeClr>
                </a:solidFill>
              </a:rPr>
              <a:t>Tecnologie Biomedicali </a:t>
            </a:r>
            <a:r>
              <a:rPr lang="it-IT" sz="1400" dirty="0" smtClean="0">
                <a:solidFill>
                  <a:schemeClr val="bg1">
                    <a:lumMod val="50000"/>
                  </a:schemeClr>
                </a:solidFill>
              </a:rPr>
              <a:t>– Terapia Infusionale</a:t>
            </a:r>
            <a:endParaRPr lang="it-IT" sz="1400" dirty="0">
              <a:solidFill>
                <a:schemeClr val="bg1">
                  <a:lumMod val="50000"/>
                </a:schemeClr>
              </a:solidFill>
            </a:endParaRPr>
          </a:p>
        </p:txBody>
      </p:sp>
      <p:pic>
        <p:nvPicPr>
          <p:cNvPr id="1027" name="Picture 3"/>
          <p:cNvPicPr>
            <a:picLocks noChangeAspect="1" noChangeArrowheads="1"/>
          </p:cNvPicPr>
          <p:nvPr/>
        </p:nvPicPr>
        <p:blipFill>
          <a:blip r:embed="rId2" cstate="print"/>
          <a:srcRect/>
          <a:stretch>
            <a:fillRect/>
          </a:stretch>
        </p:blipFill>
        <p:spPr bwMode="auto">
          <a:xfrm>
            <a:off x="3068960" y="704528"/>
            <a:ext cx="1763721" cy="2088232"/>
          </a:xfrm>
          <a:prstGeom prst="rect">
            <a:avLst/>
          </a:prstGeom>
          <a:noFill/>
          <a:ln w="9525">
            <a:solidFill>
              <a:schemeClr val="accent1"/>
            </a:solidFill>
            <a:miter lim="800000"/>
            <a:headEnd/>
            <a:tailEnd/>
          </a:ln>
        </p:spPr>
      </p:pic>
      <p:sp>
        <p:nvSpPr>
          <p:cNvPr id="9" name="Rettangolo 8"/>
          <p:cNvSpPr/>
          <p:nvPr/>
        </p:nvSpPr>
        <p:spPr>
          <a:xfrm>
            <a:off x="2060848" y="3224808"/>
            <a:ext cx="4536504" cy="3323987"/>
          </a:xfrm>
          <a:prstGeom prst="rect">
            <a:avLst/>
          </a:prstGeom>
        </p:spPr>
        <p:txBody>
          <a:bodyPr wrap="square">
            <a:spAutoFit/>
          </a:bodyPr>
          <a:lstStyle/>
          <a:p>
            <a:pPr lvl="0"/>
            <a:r>
              <a:rPr lang="it-IT" sz="1050" b="1" dirty="0" smtClean="0">
                <a:solidFill>
                  <a:schemeClr val="bg1">
                    <a:lumMod val="50000"/>
                  </a:schemeClr>
                </a:solidFill>
              </a:rPr>
              <a:t>I.V</a:t>
            </a:r>
            <a:r>
              <a:rPr lang="it-IT" sz="1050" b="1" dirty="0">
                <a:solidFill>
                  <a:schemeClr val="bg1">
                    <a:lumMod val="50000"/>
                  </a:schemeClr>
                </a:solidFill>
              </a:rPr>
              <a:t>. </a:t>
            </a:r>
            <a:r>
              <a:rPr lang="it-IT" sz="1050" b="1" dirty="0" smtClean="0">
                <a:solidFill>
                  <a:schemeClr val="bg1">
                    <a:lumMod val="50000"/>
                  </a:schemeClr>
                </a:solidFill>
              </a:rPr>
              <a:t>cannula </a:t>
            </a:r>
            <a:r>
              <a:rPr lang="it-IT" sz="1050" b="1" dirty="0">
                <a:solidFill>
                  <a:schemeClr val="bg1">
                    <a:lumMod val="50000"/>
                  </a:schemeClr>
                </a:solidFill>
              </a:rPr>
              <a:t>: specifiche del dispositivo </a:t>
            </a:r>
            <a:endParaRPr lang="it-IT" sz="1050" b="1" dirty="0" smtClean="0">
              <a:solidFill>
                <a:schemeClr val="bg1">
                  <a:lumMod val="50000"/>
                </a:schemeClr>
              </a:solidFill>
            </a:endParaRPr>
          </a:p>
          <a:p>
            <a:pPr lvl="0"/>
            <a:endParaRPr lang="it-IT" sz="1050" b="1" dirty="0">
              <a:solidFill>
                <a:schemeClr val="bg1">
                  <a:lumMod val="50000"/>
                </a:schemeClr>
              </a:solidFill>
            </a:endParaRPr>
          </a:p>
          <a:p>
            <a:pPr algn="just"/>
            <a:r>
              <a:rPr lang="it-IT" sz="1050" b="1" i="1" dirty="0" smtClean="0">
                <a:solidFill>
                  <a:schemeClr val="bg1">
                    <a:lumMod val="50000"/>
                  </a:schemeClr>
                </a:solidFill>
              </a:rPr>
              <a:t>Il dispositivo è utilizzato per procedure endovenose periferiche intermittenti.</a:t>
            </a:r>
            <a:endParaRPr lang="it-IT" sz="1050" dirty="0" smtClean="0">
              <a:solidFill>
                <a:schemeClr val="bg1">
                  <a:lumMod val="50000"/>
                </a:schemeClr>
              </a:solidFill>
            </a:endParaRPr>
          </a:p>
          <a:p>
            <a:pPr algn="just"/>
            <a:r>
              <a:rPr lang="it-IT" sz="1050" dirty="0" smtClean="0">
                <a:solidFill>
                  <a:schemeClr val="bg1">
                    <a:lumMod val="50000"/>
                  </a:schemeClr>
                </a:solidFill>
              </a:rPr>
              <a:t>Il dispositivo è dotato di una cannula  molto flessibile che non si sforma, è radiopaca per essere rilevata ai </a:t>
            </a:r>
            <a:r>
              <a:rPr lang="it-IT" sz="1050" dirty="0" smtClean="0">
                <a:solidFill>
                  <a:schemeClr val="bg1">
                    <a:lumMod val="50000"/>
                  </a:schemeClr>
                </a:solidFill>
              </a:rPr>
              <a:t>raggi X </a:t>
            </a:r>
            <a:r>
              <a:rPr lang="it-IT" sz="1050" dirty="0" smtClean="0">
                <a:solidFill>
                  <a:schemeClr val="bg1">
                    <a:lumMod val="50000"/>
                  </a:schemeClr>
                </a:solidFill>
              </a:rPr>
              <a:t>in vena ed è lubrificata per facilitare lo sfilamento. L’ ago è molto affilato per evitare dolore al paziente e per aprire la strada al catetere, la distanza tra il catetere e la punta dell’ago è ottimale quanto più corta possibile. La  camera di visualizzazione (flash back): è molto trasparente permette di  vedere il sangue risalire e capire se il catetere è in vena. L’alloggiamento del filtro è removibile per consentire prelievi di sangue durante l’inserimento. Con porta di iniezione per somministrazioni intermittenti di farmaci durante le infusioni dotato di un tappo a scatto in codice colore che garantisce una chiusura sicura e di una valvola senza ritorno di flusso che richiede una forza minima di attivazione e che minimizza il rischio di contaminazione. Il dispositivo è dotato di un tappo luer lock per chiudere l’estremità del catetere dopo la rimozione dell’ago</a:t>
            </a:r>
            <a:r>
              <a:rPr lang="it-IT" sz="1050" dirty="0" smtClean="0">
                <a:solidFill>
                  <a:schemeClr val="bg1">
                    <a:lumMod val="50000"/>
                  </a:schemeClr>
                </a:solidFill>
              </a:rPr>
              <a:t>.</a:t>
            </a:r>
          </a:p>
          <a:p>
            <a:pPr algn="just"/>
            <a:r>
              <a:rPr lang="it-IT" sz="1050" dirty="0" smtClean="0">
                <a:solidFill>
                  <a:schemeClr val="bg1">
                    <a:lumMod val="50000"/>
                  </a:schemeClr>
                </a:solidFill>
              </a:rPr>
              <a:t>L'</a:t>
            </a:r>
            <a:r>
              <a:rPr lang="it-IT" sz="1050" b="1" dirty="0" smtClean="0">
                <a:solidFill>
                  <a:schemeClr val="bg1">
                    <a:lumMod val="50000"/>
                  </a:schemeClr>
                </a:solidFill>
              </a:rPr>
              <a:t>ago cannula</a:t>
            </a:r>
            <a:r>
              <a:rPr lang="it-IT" sz="1050" dirty="0" smtClean="0">
                <a:solidFill>
                  <a:schemeClr val="bg1">
                    <a:lumMod val="50000"/>
                  </a:schemeClr>
                </a:solidFill>
              </a:rPr>
              <a:t> è un presidio che viene utilizzato per </a:t>
            </a:r>
            <a:r>
              <a:rPr lang="it-IT" sz="1050" dirty="0" smtClean="0">
                <a:solidFill>
                  <a:schemeClr val="bg1">
                    <a:lumMod val="50000"/>
                  </a:schemeClr>
                </a:solidFill>
              </a:rPr>
              <a:t>l'incanulamento </a:t>
            </a:r>
            <a:r>
              <a:rPr lang="it-IT" sz="1050" dirty="0" smtClean="0">
                <a:solidFill>
                  <a:schemeClr val="bg1">
                    <a:lumMod val="50000"/>
                  </a:schemeClr>
                </a:solidFill>
              </a:rPr>
              <a:t>di una </a:t>
            </a:r>
            <a:r>
              <a:rPr lang="it-IT" sz="1050" dirty="0" smtClean="0">
                <a:solidFill>
                  <a:schemeClr val="bg1">
                    <a:lumMod val="50000"/>
                  </a:schemeClr>
                </a:solidFill>
              </a:rPr>
              <a:t>vena </a:t>
            </a:r>
            <a:r>
              <a:rPr lang="it-IT" sz="1050" dirty="0" smtClean="0">
                <a:solidFill>
                  <a:schemeClr val="bg1">
                    <a:lumMod val="50000"/>
                  </a:schemeClr>
                </a:solidFill>
              </a:rPr>
              <a:t>per una somministrazione di liquidi </a:t>
            </a:r>
            <a:r>
              <a:rPr lang="it-IT" sz="1050" dirty="0" smtClean="0">
                <a:solidFill>
                  <a:schemeClr val="bg1">
                    <a:lumMod val="50000"/>
                  </a:schemeClr>
                </a:solidFill>
              </a:rPr>
              <a:t>(fleboclisi) </a:t>
            </a:r>
            <a:r>
              <a:rPr lang="it-IT" sz="1050" dirty="0" smtClean="0">
                <a:solidFill>
                  <a:schemeClr val="bg1">
                    <a:lumMod val="50000"/>
                  </a:schemeClr>
                </a:solidFill>
              </a:rPr>
              <a:t>o per la somministrazione endovenosa di </a:t>
            </a:r>
            <a:r>
              <a:rPr lang="it-IT" sz="1050" dirty="0" smtClean="0">
                <a:solidFill>
                  <a:schemeClr val="bg1">
                    <a:lumMod val="50000"/>
                  </a:schemeClr>
                </a:solidFill>
              </a:rPr>
              <a:t>farmaci.</a:t>
            </a:r>
            <a:endParaRPr lang="it-IT" sz="1050" dirty="0" smtClean="0">
              <a:solidFill>
                <a:schemeClr val="bg1">
                  <a:lumMod val="50000"/>
                </a:schemeClr>
              </a:solidFill>
            </a:endParaRPr>
          </a:p>
          <a:p>
            <a:pPr algn="just"/>
            <a:endParaRPr lang="it-IT" sz="1050" dirty="0">
              <a:solidFill>
                <a:schemeClr val="bg1">
                  <a:lumMod val="50000"/>
                </a:schemeClr>
              </a:solidFill>
            </a:endParaRPr>
          </a:p>
        </p:txBody>
      </p:sp>
      <p:pic>
        <p:nvPicPr>
          <p:cNvPr id="2" name="Picture 2"/>
          <p:cNvPicPr>
            <a:picLocks noChangeAspect="1" noChangeArrowheads="1"/>
          </p:cNvPicPr>
          <p:nvPr/>
        </p:nvPicPr>
        <p:blipFill>
          <a:blip r:embed="rId3" cstate="print"/>
          <a:srcRect/>
          <a:stretch>
            <a:fillRect/>
          </a:stretch>
        </p:blipFill>
        <p:spPr bwMode="auto">
          <a:xfrm>
            <a:off x="0" y="9633521"/>
            <a:ext cx="6858000" cy="277958"/>
          </a:xfrm>
          <a:prstGeom prst="rect">
            <a:avLst/>
          </a:prstGeom>
          <a:noFill/>
          <a:ln w="9525" algn="ctr">
            <a:noFill/>
            <a:miter lim="800000"/>
            <a:headEnd/>
            <a:tailEnd/>
          </a:ln>
          <a:effectLst/>
        </p:spPr>
      </p:pic>
      <p:pic>
        <p:nvPicPr>
          <p:cNvPr id="10" name="Immagine 9" descr="1.JPG"/>
          <p:cNvPicPr>
            <a:picLocks noChangeAspect="1"/>
          </p:cNvPicPr>
          <p:nvPr/>
        </p:nvPicPr>
        <p:blipFill>
          <a:blip r:embed="rId4" cstate="print"/>
          <a:stretch>
            <a:fillRect/>
          </a:stretch>
        </p:blipFill>
        <p:spPr>
          <a:xfrm>
            <a:off x="188640" y="704528"/>
            <a:ext cx="2808312" cy="2109100"/>
          </a:xfrm>
          <a:prstGeom prst="rect">
            <a:avLst/>
          </a:prstGeom>
        </p:spPr>
      </p:pic>
      <p:pic>
        <p:nvPicPr>
          <p:cNvPr id="1026" name="Picture 2"/>
          <p:cNvPicPr>
            <a:picLocks noChangeAspect="1" noChangeArrowheads="1"/>
          </p:cNvPicPr>
          <p:nvPr/>
        </p:nvPicPr>
        <p:blipFill>
          <a:blip r:embed="rId5" cstate="print"/>
          <a:srcRect/>
          <a:stretch>
            <a:fillRect/>
          </a:stretch>
        </p:blipFill>
        <p:spPr bwMode="auto">
          <a:xfrm>
            <a:off x="188640" y="4016896"/>
            <a:ext cx="1600200" cy="1171575"/>
          </a:xfrm>
          <a:prstGeom prst="rect">
            <a:avLst/>
          </a:prstGeom>
          <a:noFill/>
          <a:ln w="9525">
            <a:noFill/>
            <a:miter lim="800000"/>
            <a:headEnd/>
            <a:tailEnd/>
          </a:ln>
        </p:spPr>
      </p:pic>
      <p:pic>
        <p:nvPicPr>
          <p:cNvPr id="1033" name="Picture 9"/>
          <p:cNvPicPr>
            <a:picLocks noChangeAspect="1" noChangeArrowheads="1"/>
          </p:cNvPicPr>
          <p:nvPr/>
        </p:nvPicPr>
        <p:blipFill>
          <a:blip r:embed="rId6" cstate="print"/>
          <a:srcRect/>
          <a:stretch>
            <a:fillRect/>
          </a:stretch>
        </p:blipFill>
        <p:spPr bwMode="auto">
          <a:xfrm>
            <a:off x="620688" y="6753200"/>
            <a:ext cx="5809166" cy="200139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6632" y="128464"/>
            <a:ext cx="2278060" cy="523220"/>
          </a:xfrm>
          <a:prstGeom prst="rect">
            <a:avLst/>
          </a:prstGeom>
          <a:noFill/>
        </p:spPr>
        <p:txBody>
          <a:bodyPr wrap="none" rtlCol="0">
            <a:spAutoFit/>
          </a:bodyPr>
          <a:lstStyle/>
          <a:p>
            <a:r>
              <a:rPr lang="it-IT" sz="2800" dirty="0" smtClean="0"/>
              <a:t> </a:t>
            </a:r>
            <a:r>
              <a:rPr lang="it-IT" sz="2800" b="1" dirty="0" smtClean="0">
                <a:solidFill>
                  <a:schemeClr val="bg1">
                    <a:lumMod val="50000"/>
                  </a:schemeClr>
                </a:solidFill>
              </a:rPr>
              <a:t>I.V. CANNULA</a:t>
            </a:r>
            <a:endParaRPr lang="it-IT" sz="2800" dirty="0">
              <a:solidFill>
                <a:schemeClr val="bg1">
                  <a:lumMod val="50000"/>
                </a:schemeClr>
              </a:solidFill>
            </a:endParaRPr>
          </a:p>
        </p:txBody>
      </p:sp>
      <p:sp>
        <p:nvSpPr>
          <p:cNvPr id="8" name="Text Box 13"/>
          <p:cNvSpPr txBox="1">
            <a:spLocks noChangeArrowheads="1"/>
          </p:cNvSpPr>
          <p:nvPr/>
        </p:nvSpPr>
        <p:spPr bwMode="auto">
          <a:xfrm>
            <a:off x="0" y="9725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2</a:t>
            </a:r>
            <a:endParaRPr kumimoji="0" lang="it-IT" sz="1800" b="0" i="0" u="none" strike="noStrike" cap="none" normalizeH="0" baseline="0" dirty="0" smtClean="0">
              <a:ln>
                <a:noFill/>
              </a:ln>
              <a:solidFill>
                <a:schemeClr val="tx1"/>
              </a:solidFill>
              <a:effectLst/>
              <a:latin typeface="Arial" pitchFamily="34" charset="0"/>
            </a:endParaRPr>
          </a:p>
        </p:txBody>
      </p:sp>
      <p:pic>
        <p:nvPicPr>
          <p:cNvPr id="3073" name="Picture 1"/>
          <p:cNvPicPr>
            <a:picLocks noChangeAspect="1" noChangeArrowheads="1"/>
          </p:cNvPicPr>
          <p:nvPr/>
        </p:nvPicPr>
        <p:blipFill>
          <a:blip r:embed="rId2" cstate="print"/>
          <a:srcRect/>
          <a:stretch>
            <a:fillRect/>
          </a:stretch>
        </p:blipFill>
        <p:spPr bwMode="auto">
          <a:xfrm>
            <a:off x="260648" y="632520"/>
            <a:ext cx="4314825" cy="895350"/>
          </a:xfrm>
          <a:prstGeom prst="rect">
            <a:avLst/>
          </a:prstGeom>
          <a:noFill/>
          <a:ln w="9525">
            <a:noFill/>
            <a:miter lim="800000"/>
            <a:headEnd/>
            <a:tailEnd/>
          </a:ln>
        </p:spPr>
      </p:pic>
      <p:pic>
        <p:nvPicPr>
          <p:cNvPr id="3074" name="Picture 2"/>
          <p:cNvPicPr>
            <a:picLocks noChangeAspect="1" noChangeArrowheads="1"/>
          </p:cNvPicPr>
          <p:nvPr/>
        </p:nvPicPr>
        <p:blipFill>
          <a:blip r:embed="rId3" cstate="print"/>
          <a:srcRect/>
          <a:stretch>
            <a:fillRect/>
          </a:stretch>
        </p:blipFill>
        <p:spPr bwMode="auto">
          <a:xfrm>
            <a:off x="548680" y="1640632"/>
            <a:ext cx="709234" cy="3821981"/>
          </a:xfrm>
          <a:prstGeom prst="rect">
            <a:avLst/>
          </a:prstGeom>
          <a:noFill/>
          <a:ln w="9525">
            <a:noFill/>
            <a:miter lim="800000"/>
            <a:headEnd/>
            <a:tailEnd/>
          </a:ln>
        </p:spPr>
      </p:pic>
      <p:pic>
        <p:nvPicPr>
          <p:cNvPr id="3077" name="Picture 5"/>
          <p:cNvPicPr>
            <a:picLocks noChangeAspect="1" noChangeArrowheads="1"/>
          </p:cNvPicPr>
          <p:nvPr/>
        </p:nvPicPr>
        <p:blipFill>
          <a:blip r:embed="rId4" cstate="print"/>
          <a:srcRect/>
          <a:stretch>
            <a:fillRect/>
          </a:stretch>
        </p:blipFill>
        <p:spPr bwMode="auto">
          <a:xfrm>
            <a:off x="1628800" y="5601072"/>
            <a:ext cx="2466975" cy="1419225"/>
          </a:xfrm>
          <a:prstGeom prst="rect">
            <a:avLst/>
          </a:prstGeom>
          <a:noFill/>
          <a:ln w="9525">
            <a:noFill/>
            <a:miter lim="800000"/>
            <a:headEnd/>
            <a:tailEnd/>
          </a:ln>
        </p:spPr>
      </p:pic>
      <p:pic>
        <p:nvPicPr>
          <p:cNvPr id="3078" name="Picture 6"/>
          <p:cNvPicPr>
            <a:picLocks noChangeAspect="1" noChangeArrowheads="1"/>
          </p:cNvPicPr>
          <p:nvPr/>
        </p:nvPicPr>
        <p:blipFill>
          <a:blip r:embed="rId5" cstate="print"/>
          <a:srcRect/>
          <a:stretch>
            <a:fillRect/>
          </a:stretch>
        </p:blipFill>
        <p:spPr bwMode="auto">
          <a:xfrm>
            <a:off x="548680" y="5529064"/>
            <a:ext cx="781050" cy="3057525"/>
          </a:xfrm>
          <a:prstGeom prst="rect">
            <a:avLst/>
          </a:prstGeom>
          <a:noFill/>
          <a:ln w="9525">
            <a:noFill/>
            <a:miter lim="800000"/>
            <a:headEnd/>
            <a:tailEnd/>
          </a:ln>
        </p:spPr>
      </p:pic>
      <p:pic>
        <p:nvPicPr>
          <p:cNvPr id="3079" name="Picture 7"/>
          <p:cNvPicPr>
            <a:picLocks noChangeAspect="1" noChangeArrowheads="1"/>
          </p:cNvPicPr>
          <p:nvPr/>
        </p:nvPicPr>
        <p:blipFill>
          <a:blip r:embed="rId6" cstate="print"/>
          <a:srcRect/>
          <a:stretch>
            <a:fillRect/>
          </a:stretch>
        </p:blipFill>
        <p:spPr bwMode="auto">
          <a:xfrm>
            <a:off x="1556792" y="1640632"/>
            <a:ext cx="2428875" cy="1333500"/>
          </a:xfrm>
          <a:prstGeom prst="rect">
            <a:avLst/>
          </a:prstGeom>
          <a:noFill/>
          <a:ln w="9525">
            <a:noFill/>
            <a:miter lim="800000"/>
            <a:headEnd/>
            <a:tailEnd/>
          </a:ln>
        </p:spPr>
      </p:pic>
      <p:pic>
        <p:nvPicPr>
          <p:cNvPr id="3080" name="Picture 8"/>
          <p:cNvPicPr>
            <a:picLocks noChangeAspect="1" noChangeArrowheads="1"/>
          </p:cNvPicPr>
          <p:nvPr/>
        </p:nvPicPr>
        <p:blipFill>
          <a:blip r:embed="rId7" cstate="print"/>
          <a:srcRect/>
          <a:stretch>
            <a:fillRect/>
          </a:stretch>
        </p:blipFill>
        <p:spPr bwMode="auto">
          <a:xfrm>
            <a:off x="1628800" y="3080792"/>
            <a:ext cx="1495425" cy="352425"/>
          </a:xfrm>
          <a:prstGeom prst="rect">
            <a:avLst/>
          </a:prstGeom>
          <a:noFill/>
          <a:ln w="9525">
            <a:noFill/>
            <a:miter lim="800000"/>
            <a:headEnd/>
            <a:tailEnd/>
          </a:ln>
        </p:spPr>
      </p:pic>
      <p:pic>
        <p:nvPicPr>
          <p:cNvPr id="3081" name="Picture 9"/>
          <p:cNvPicPr>
            <a:picLocks noChangeAspect="1" noChangeArrowheads="1"/>
          </p:cNvPicPr>
          <p:nvPr/>
        </p:nvPicPr>
        <p:blipFill>
          <a:blip r:embed="rId7" cstate="print"/>
          <a:srcRect/>
          <a:stretch>
            <a:fillRect/>
          </a:stretch>
        </p:blipFill>
        <p:spPr bwMode="auto">
          <a:xfrm>
            <a:off x="1700808" y="7041232"/>
            <a:ext cx="1495425" cy="352425"/>
          </a:xfrm>
          <a:prstGeom prst="rect">
            <a:avLst/>
          </a:prstGeom>
          <a:noFill/>
          <a:ln w="9525">
            <a:noFill/>
            <a:miter lim="800000"/>
            <a:headEnd/>
            <a:tailEnd/>
          </a:ln>
        </p:spPr>
      </p:pic>
      <p:pic>
        <p:nvPicPr>
          <p:cNvPr id="3082" name="Picture 10"/>
          <p:cNvPicPr>
            <a:picLocks noChangeAspect="1" noChangeArrowheads="1"/>
          </p:cNvPicPr>
          <p:nvPr/>
        </p:nvPicPr>
        <p:blipFill>
          <a:blip r:embed="rId8" cstate="print"/>
          <a:srcRect/>
          <a:stretch>
            <a:fillRect/>
          </a:stretch>
        </p:blipFill>
        <p:spPr bwMode="auto">
          <a:xfrm>
            <a:off x="1556792" y="3512840"/>
            <a:ext cx="3946529" cy="1872208"/>
          </a:xfrm>
          <a:prstGeom prst="rect">
            <a:avLst/>
          </a:prstGeom>
          <a:noFill/>
          <a:ln w="9525">
            <a:noFill/>
            <a:miter lim="800000"/>
            <a:headEnd/>
            <a:tailEnd/>
          </a:ln>
        </p:spPr>
      </p:pic>
      <p:pic>
        <p:nvPicPr>
          <p:cNvPr id="19" name="Picture 10"/>
          <p:cNvPicPr>
            <a:picLocks noChangeAspect="1" noChangeArrowheads="1"/>
          </p:cNvPicPr>
          <p:nvPr/>
        </p:nvPicPr>
        <p:blipFill>
          <a:blip r:embed="rId8" cstate="print"/>
          <a:srcRect/>
          <a:stretch>
            <a:fillRect/>
          </a:stretch>
        </p:blipFill>
        <p:spPr bwMode="auto">
          <a:xfrm>
            <a:off x="1628800" y="7473280"/>
            <a:ext cx="3946529" cy="187220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32656" y="200472"/>
            <a:ext cx="2196307" cy="523220"/>
          </a:xfrm>
          <a:prstGeom prst="rect">
            <a:avLst/>
          </a:prstGeom>
        </p:spPr>
        <p:txBody>
          <a:bodyPr wrap="none">
            <a:spAutoFit/>
          </a:bodyPr>
          <a:lstStyle/>
          <a:p>
            <a:r>
              <a:rPr lang="it-IT" sz="2800" b="1" dirty="0" smtClean="0">
                <a:solidFill>
                  <a:schemeClr val="bg1">
                    <a:lumMod val="50000"/>
                  </a:schemeClr>
                </a:solidFill>
              </a:rPr>
              <a:t>I.V. CANNULA</a:t>
            </a:r>
            <a:endParaRPr lang="it-IT" sz="2800" dirty="0"/>
          </a:p>
        </p:txBody>
      </p:sp>
      <p:pic>
        <p:nvPicPr>
          <p:cNvPr id="3074" name="Picture 2"/>
          <p:cNvPicPr>
            <a:picLocks noChangeAspect="1" noChangeArrowheads="1"/>
          </p:cNvPicPr>
          <p:nvPr/>
        </p:nvPicPr>
        <p:blipFill>
          <a:blip r:embed="rId2" cstate="print"/>
          <a:srcRect/>
          <a:stretch>
            <a:fillRect/>
          </a:stretch>
        </p:blipFill>
        <p:spPr bwMode="auto">
          <a:xfrm>
            <a:off x="1052736" y="5313040"/>
            <a:ext cx="1444625" cy="27305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764704" y="5745088"/>
            <a:ext cx="3146411" cy="864096"/>
          </a:xfrm>
          <a:prstGeom prst="rect">
            <a:avLst/>
          </a:prstGeom>
          <a:noFill/>
          <a:ln w="9525">
            <a:noFill/>
            <a:miter lim="800000"/>
            <a:headEnd/>
            <a:tailEnd/>
          </a:ln>
        </p:spPr>
      </p:pic>
      <p:sp>
        <p:nvSpPr>
          <p:cNvPr id="8" name="Text Box 13"/>
          <p:cNvSpPr txBox="1">
            <a:spLocks noChangeArrowheads="1"/>
          </p:cNvSpPr>
          <p:nvPr/>
        </p:nvSpPr>
        <p:spPr bwMode="auto">
          <a:xfrm>
            <a:off x="0" y="9725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3</a:t>
            </a:r>
            <a:endParaRPr kumimoji="0" lang="it-IT" sz="1800" b="0" i="0" u="none" strike="noStrike" cap="none" normalizeH="0" baseline="0" dirty="0" smtClean="0">
              <a:ln>
                <a:noFill/>
              </a:ln>
              <a:solidFill>
                <a:schemeClr val="tx1"/>
              </a:solidFill>
              <a:effectLst/>
              <a:latin typeface="Arial" pitchFamily="34" charset="0"/>
            </a:endParaRPr>
          </a:p>
        </p:txBody>
      </p:sp>
      <p:sp>
        <p:nvSpPr>
          <p:cNvPr id="9" name="CasellaDiTesto 8"/>
          <p:cNvSpPr txBox="1"/>
          <p:nvPr/>
        </p:nvSpPr>
        <p:spPr>
          <a:xfrm>
            <a:off x="332656" y="776536"/>
            <a:ext cx="6264695" cy="4101123"/>
          </a:xfrm>
          <a:prstGeom prst="rect">
            <a:avLst/>
          </a:prstGeom>
          <a:noFill/>
        </p:spPr>
        <p:txBody>
          <a:bodyPr wrap="square" rtlCol="0">
            <a:spAutoFit/>
          </a:bodyPr>
          <a:lstStyle/>
          <a:p>
            <a:endParaRPr lang="it-IT" sz="1050" b="1" dirty="0"/>
          </a:p>
          <a:p>
            <a:r>
              <a:rPr lang="it-IT" sz="1000" b="1" dirty="0">
                <a:solidFill>
                  <a:schemeClr val="bg1">
                    <a:lumMod val="50000"/>
                  </a:schemeClr>
                </a:solidFill>
              </a:rPr>
              <a:t>Modalità d’uso generale </a:t>
            </a:r>
          </a:p>
          <a:p>
            <a:pPr algn="just"/>
            <a:r>
              <a:rPr lang="it-IT" sz="1000" dirty="0" smtClean="0">
                <a:solidFill>
                  <a:schemeClr val="bg1">
                    <a:lumMod val="50000"/>
                  </a:schemeClr>
                </a:solidFill>
              </a:rPr>
              <a:t>Prima dell’uso controllare l’integrità della confezione.</a:t>
            </a:r>
          </a:p>
          <a:p>
            <a:pPr algn="just"/>
            <a:r>
              <a:rPr lang="it-IT" sz="1000" dirty="0" smtClean="0">
                <a:solidFill>
                  <a:schemeClr val="bg1">
                    <a:lumMod val="50000"/>
                  </a:schemeClr>
                </a:solidFill>
              </a:rPr>
              <a:t>Dopo </a:t>
            </a:r>
            <a:r>
              <a:rPr lang="it-IT" sz="1000" dirty="0" smtClean="0">
                <a:solidFill>
                  <a:schemeClr val="bg1">
                    <a:lumMod val="50000"/>
                  </a:schemeClr>
                </a:solidFill>
              </a:rPr>
              <a:t>aver tolto il dispositivo dalla sua confezione, assicurarsi della corretta tenuta delle connessioni. Introdurre e posizionare l’ago cannula, con inclinazione 15-20° rispetto al piano cutaneo con il beccuccio rivolto verso l’alto. Una volta forata la cute si  apprezzerà una caduta di resistenza, per cui andrà introdotto per altri 0,6 cm parallelamente rispetto alla cute. Sfilare l’ago fare avanzare ancora il </a:t>
            </a:r>
            <a:r>
              <a:rPr lang="it-IT" sz="1000" dirty="0" err="1" smtClean="0">
                <a:solidFill>
                  <a:schemeClr val="bg1">
                    <a:lumMod val="50000"/>
                  </a:schemeClr>
                </a:solidFill>
              </a:rPr>
              <a:t>cateterino</a:t>
            </a:r>
            <a:r>
              <a:rPr lang="it-IT" sz="1000" dirty="0" smtClean="0">
                <a:solidFill>
                  <a:schemeClr val="bg1">
                    <a:lumMod val="50000"/>
                  </a:schemeClr>
                </a:solidFill>
              </a:rPr>
              <a:t>. Collegare l’estremità distale del deflussore al catetere.  Avviare l’infusione</a:t>
            </a:r>
            <a:r>
              <a:rPr lang="it-IT" sz="1000" dirty="0" smtClean="0">
                <a:solidFill>
                  <a:schemeClr val="bg1">
                    <a:lumMod val="50000"/>
                  </a:schemeClr>
                </a:solidFill>
              </a:rPr>
              <a:t>.</a:t>
            </a:r>
          </a:p>
          <a:p>
            <a:r>
              <a:rPr lang="it-IT" sz="1000" dirty="0" smtClean="0">
                <a:solidFill>
                  <a:schemeClr val="bg1">
                    <a:lumMod val="50000"/>
                  </a:schemeClr>
                </a:solidFill>
              </a:rPr>
              <a:t>Controlli </a:t>
            </a:r>
            <a:endParaRPr lang="it-IT" sz="1000" dirty="0">
              <a:solidFill>
                <a:schemeClr val="bg1">
                  <a:lumMod val="50000"/>
                </a:schemeClr>
              </a:solidFill>
            </a:endParaRPr>
          </a:p>
          <a:p>
            <a:r>
              <a:rPr lang="it-IT" sz="1000" dirty="0">
                <a:solidFill>
                  <a:schemeClr val="bg1">
                    <a:lumMod val="50000"/>
                  </a:schemeClr>
                </a:solidFill>
              </a:rPr>
              <a:t>Controlli eseguiti: </a:t>
            </a:r>
          </a:p>
          <a:p>
            <a:r>
              <a:rPr lang="it-IT" sz="1000" dirty="0">
                <a:solidFill>
                  <a:schemeClr val="bg1">
                    <a:lumMod val="50000"/>
                  </a:schemeClr>
                </a:solidFill>
              </a:rPr>
              <a:t>Controllo qualità sia per i materiali che per i dispositivi. ISO 10993-7 </a:t>
            </a:r>
          </a:p>
          <a:p>
            <a:r>
              <a:rPr lang="it-IT" sz="1000" dirty="0">
                <a:solidFill>
                  <a:schemeClr val="bg1">
                    <a:lumMod val="50000"/>
                  </a:schemeClr>
                </a:solidFill>
              </a:rPr>
              <a:t>Valutazione di biocompatibilità UNI EN ISO 10993-1 </a:t>
            </a:r>
          </a:p>
          <a:p>
            <a:r>
              <a:rPr lang="it-IT" sz="1000" dirty="0">
                <a:solidFill>
                  <a:schemeClr val="bg1">
                    <a:lumMod val="50000"/>
                  </a:schemeClr>
                </a:solidFill>
              </a:rPr>
              <a:t>Citossicità ISO 10993-5 </a:t>
            </a:r>
          </a:p>
          <a:p>
            <a:r>
              <a:rPr lang="it-IT" sz="1000" dirty="0">
                <a:solidFill>
                  <a:schemeClr val="bg1">
                    <a:lumMod val="50000"/>
                  </a:schemeClr>
                </a:solidFill>
              </a:rPr>
              <a:t>Emolisi ISO 10993-4 </a:t>
            </a:r>
          </a:p>
          <a:p>
            <a:r>
              <a:rPr lang="it-IT" sz="1000" dirty="0">
                <a:solidFill>
                  <a:schemeClr val="bg1">
                    <a:lumMod val="50000"/>
                  </a:schemeClr>
                </a:solidFill>
              </a:rPr>
              <a:t>Tossicità sistemica acuta ISO 10993-11 </a:t>
            </a:r>
          </a:p>
          <a:p>
            <a:r>
              <a:rPr lang="it-IT" sz="1000" dirty="0">
                <a:solidFill>
                  <a:schemeClr val="bg1">
                    <a:lumMod val="50000"/>
                  </a:schemeClr>
                </a:solidFill>
              </a:rPr>
              <a:t>Sensibilizzazione allergica ISO 10993-10 </a:t>
            </a:r>
          </a:p>
          <a:p>
            <a:r>
              <a:rPr lang="it-IT" sz="1000" dirty="0">
                <a:solidFill>
                  <a:schemeClr val="bg1">
                    <a:lumMod val="50000"/>
                  </a:schemeClr>
                </a:solidFill>
              </a:rPr>
              <a:t>Compatibilità: </a:t>
            </a:r>
          </a:p>
          <a:p>
            <a:r>
              <a:rPr lang="it-IT" sz="1000" dirty="0">
                <a:solidFill>
                  <a:schemeClr val="bg1">
                    <a:lumMod val="50000"/>
                  </a:schemeClr>
                </a:solidFill>
              </a:rPr>
              <a:t>I materiali usati sono compatibili con farmaci e soluzioni infusionali. </a:t>
            </a:r>
          </a:p>
          <a:p>
            <a:r>
              <a:rPr lang="it-IT" sz="1000" dirty="0">
                <a:solidFill>
                  <a:schemeClr val="bg1">
                    <a:lumMod val="50000"/>
                  </a:schemeClr>
                </a:solidFill>
              </a:rPr>
              <a:t>Sterilità </a:t>
            </a:r>
          </a:p>
          <a:p>
            <a:r>
              <a:rPr lang="it-IT" sz="1000" dirty="0">
                <a:solidFill>
                  <a:schemeClr val="bg1">
                    <a:lumMod val="50000"/>
                  </a:schemeClr>
                </a:solidFill>
              </a:rPr>
              <a:t>Prodotto sterilizzato ad ETO validità del prodotto a 5 anni dalla data di sterilizzazione. Non risterilizzabile. </a:t>
            </a:r>
          </a:p>
          <a:p>
            <a:r>
              <a:rPr lang="it-IT" sz="1000" dirty="0">
                <a:solidFill>
                  <a:schemeClr val="bg1">
                    <a:lumMod val="50000"/>
                  </a:schemeClr>
                </a:solidFill>
              </a:rPr>
              <a:t>Confezionamento </a:t>
            </a:r>
          </a:p>
          <a:p>
            <a:r>
              <a:rPr lang="it-IT" sz="1000" dirty="0">
                <a:solidFill>
                  <a:schemeClr val="bg1">
                    <a:lumMod val="50000"/>
                  </a:schemeClr>
                </a:solidFill>
              </a:rPr>
              <a:t>Box </a:t>
            </a:r>
            <a:r>
              <a:rPr lang="it-IT" sz="1000" dirty="0" smtClean="0">
                <a:solidFill>
                  <a:schemeClr val="bg1">
                    <a:lumMod val="50000"/>
                  </a:schemeClr>
                </a:solidFill>
              </a:rPr>
              <a:t>1 </a:t>
            </a:r>
            <a:r>
              <a:rPr lang="it-IT" sz="1000" dirty="0">
                <a:solidFill>
                  <a:schemeClr val="bg1">
                    <a:lumMod val="50000"/>
                  </a:schemeClr>
                </a:solidFill>
              </a:rPr>
              <a:t>confezioni da </a:t>
            </a:r>
            <a:r>
              <a:rPr lang="it-IT" sz="1000" dirty="0" smtClean="0">
                <a:solidFill>
                  <a:schemeClr val="bg1">
                    <a:lumMod val="50000"/>
                  </a:schemeClr>
                </a:solidFill>
              </a:rPr>
              <a:t>50unità </a:t>
            </a:r>
            <a:endParaRPr lang="it-IT" sz="1000" dirty="0">
              <a:solidFill>
                <a:schemeClr val="bg1">
                  <a:lumMod val="50000"/>
                </a:schemeClr>
              </a:solidFill>
            </a:endParaRPr>
          </a:p>
          <a:p>
            <a:r>
              <a:rPr lang="it-IT" sz="1000" dirty="0">
                <a:solidFill>
                  <a:schemeClr val="bg1">
                    <a:lumMod val="50000"/>
                  </a:schemeClr>
                </a:solidFill>
              </a:rPr>
              <a:t>Produttore: </a:t>
            </a:r>
          </a:p>
          <a:p>
            <a:r>
              <a:rPr lang="it-IT" sz="1000" dirty="0">
                <a:solidFill>
                  <a:schemeClr val="bg1">
                    <a:lumMod val="50000"/>
                  </a:schemeClr>
                </a:solidFill>
              </a:rPr>
              <a:t>SKUPINA MEDICINE D.o.o </a:t>
            </a:r>
          </a:p>
          <a:p>
            <a:r>
              <a:rPr lang="it-IT" sz="1000" dirty="0">
                <a:solidFill>
                  <a:schemeClr val="bg1">
                    <a:lumMod val="50000"/>
                  </a:schemeClr>
                </a:solidFill>
              </a:rPr>
              <a:t>Partizanska cesta 79 </a:t>
            </a:r>
          </a:p>
          <a:p>
            <a:r>
              <a:rPr lang="it-IT" sz="1000" dirty="0">
                <a:solidFill>
                  <a:schemeClr val="bg1">
                    <a:lumMod val="50000"/>
                  </a:schemeClr>
                </a:solidFill>
              </a:rPr>
              <a:t>6210 Sezana</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345</Words>
  <Application>Microsoft Office PowerPoint</Application>
  <PresentationFormat>A4 (21x29,7 cm)</PresentationFormat>
  <Paragraphs>37</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Diapositiva 2</vt:lpstr>
      <vt:lpstr>Diapositiva 3</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kastian</dc:creator>
  <cp:lastModifiedBy>kastian</cp:lastModifiedBy>
  <cp:revision>31</cp:revision>
  <dcterms:created xsi:type="dcterms:W3CDTF">2014-08-11T08:56:50Z</dcterms:created>
  <dcterms:modified xsi:type="dcterms:W3CDTF">2014-09-14T10:37:48Z</dcterms:modified>
</cp:coreProperties>
</file>