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660" y="207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B862-42A4-4493-AF3F-719BD28421B8}" type="datetimeFigureOut">
              <a:rPr lang="it-IT" smtClean="0"/>
              <a:pPr/>
              <a:t>17/09/2014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ECFC-08F0-4F4D-AED7-436FDD649E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B862-42A4-4493-AF3F-719BD28421B8}" type="datetimeFigureOut">
              <a:rPr lang="it-IT" smtClean="0"/>
              <a:pPr/>
              <a:t>17/09/2014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ECFC-08F0-4F4D-AED7-436FDD649E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B862-42A4-4493-AF3F-719BD28421B8}" type="datetimeFigureOut">
              <a:rPr lang="it-IT" smtClean="0"/>
              <a:pPr/>
              <a:t>17/09/2014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ECFC-08F0-4F4D-AED7-436FDD649E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B862-42A4-4493-AF3F-719BD28421B8}" type="datetimeFigureOut">
              <a:rPr lang="it-IT" smtClean="0"/>
              <a:pPr/>
              <a:t>17/09/2014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ECFC-08F0-4F4D-AED7-436FDD649E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B862-42A4-4493-AF3F-719BD28421B8}" type="datetimeFigureOut">
              <a:rPr lang="it-IT" smtClean="0"/>
              <a:pPr/>
              <a:t>17/09/2014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ECFC-08F0-4F4D-AED7-436FDD649E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B862-42A4-4493-AF3F-719BD28421B8}" type="datetimeFigureOut">
              <a:rPr lang="it-IT" smtClean="0"/>
              <a:pPr/>
              <a:t>17/09/2014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ECFC-08F0-4F4D-AED7-436FDD649E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B862-42A4-4493-AF3F-719BD28421B8}" type="datetimeFigureOut">
              <a:rPr lang="it-IT" smtClean="0"/>
              <a:pPr/>
              <a:t>17/09/2014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ECFC-08F0-4F4D-AED7-436FDD649E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B862-42A4-4493-AF3F-719BD28421B8}" type="datetimeFigureOut">
              <a:rPr lang="it-IT" smtClean="0"/>
              <a:pPr/>
              <a:t>17/09/2014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ECFC-08F0-4F4D-AED7-436FDD649E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B862-42A4-4493-AF3F-719BD28421B8}" type="datetimeFigureOut">
              <a:rPr lang="it-IT" smtClean="0"/>
              <a:pPr/>
              <a:t>17/09/2014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ECFC-08F0-4F4D-AED7-436FDD649E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B862-42A4-4493-AF3F-719BD28421B8}" type="datetimeFigureOut">
              <a:rPr lang="it-IT" smtClean="0"/>
              <a:pPr/>
              <a:t>17/09/2014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ECFC-08F0-4F4D-AED7-436FDD649E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B862-42A4-4493-AF3F-719BD28421B8}" type="datetimeFigureOut">
              <a:rPr lang="it-IT" smtClean="0"/>
              <a:pPr/>
              <a:t>17/09/2014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ECFC-08F0-4F4D-AED7-436FDD649E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2B862-42A4-4493-AF3F-719BD28421B8}" type="datetimeFigureOut">
              <a:rPr lang="it-IT" smtClean="0"/>
              <a:pPr/>
              <a:t>17/09/2014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4ECFC-08F0-4F4D-AED7-436FDD649E6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0648" y="2864768"/>
            <a:ext cx="1578874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3717032" y="3008784"/>
            <a:ext cx="22819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Aspirazione chirurgica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645024" y="3440832"/>
            <a:ext cx="2592288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I drenaggi sono costituiti in genere da tubi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trasparenti di </a:t>
            </a:r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varie dimensioni atti a favorire il deflusso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dall’organismo di </a:t>
            </a:r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fluidi o di secrezioni delle ferite, sia di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tipo post </a:t>
            </a:r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operatorio, sia </a:t>
            </a:r>
            <a:r>
              <a:rPr lang="it-IT" sz="1050" dirty="0" err="1" smtClean="0">
                <a:solidFill>
                  <a:schemeClr val="bg1">
                    <a:lumMod val="50000"/>
                  </a:schemeClr>
                </a:solidFill>
              </a:rPr>
              <a:t>intra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 - operatorio. I </a:t>
            </a:r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drenaggi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sono collegati ad </a:t>
            </a:r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un sistema di aspirazione;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terminano in un sistema di raccolta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33056" y="4953000"/>
            <a:ext cx="2463552" cy="1264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://image.made-in-china.com/44f3j00JaWTZsFGCQco/Yankauer-Suction-Catheter-Yankauer-Suction-Suction-Catheter-Suction-Tub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1049513">
            <a:off x="1970903" y="3350886"/>
            <a:ext cx="1547426" cy="1547426"/>
          </a:xfrm>
          <a:prstGeom prst="rect">
            <a:avLst/>
          </a:prstGeom>
          <a:noFill/>
        </p:spPr>
      </p:pic>
      <p:sp>
        <p:nvSpPr>
          <p:cNvPr id="10" name="Rettangolo 9"/>
          <p:cNvSpPr/>
          <p:nvPr/>
        </p:nvSpPr>
        <p:spPr>
          <a:xfrm>
            <a:off x="332656" y="5025008"/>
            <a:ext cx="3429000" cy="23544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sl-SI" sz="1050" b="1" dirty="0" smtClean="0">
                <a:solidFill>
                  <a:schemeClr val="bg1">
                    <a:lumMod val="50000"/>
                  </a:schemeClr>
                </a:solidFill>
              </a:rPr>
              <a:t>Per aspirazione di secrezioni e sangue</a:t>
            </a:r>
            <a:endParaRPr lang="it-IT" sz="105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set è composto da una cannula </a:t>
            </a:r>
            <a:r>
              <a:rPr lang="it-IT" sz="1050" dirty="0" err="1" smtClean="0">
                <a:solidFill>
                  <a:schemeClr val="bg1">
                    <a:lumMod val="50000"/>
                  </a:schemeClr>
                </a:solidFill>
              </a:rPr>
              <a:t>Yankauer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 collegata al tubo di aspirazione o da un tubo con due raccordi femmina </a:t>
            </a:r>
            <a:r>
              <a:rPr lang="it-IT" sz="1050" dirty="0" err="1" smtClean="0">
                <a:solidFill>
                  <a:schemeClr val="bg1">
                    <a:lumMod val="50000"/>
                  </a:schemeClr>
                </a:solidFill>
              </a:rPr>
              <a:t>femmina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 o femmina maschio. I tubi di aspirazione possiedono elevata morbidezza e sono dotati di ampio lume per garantire un ottimo passaggio dell’aspirato. Il tubo è stato progettato in modo da evitare restringimenti del lume durante le fasi di aspirazione. Il tubo è disponibile in due diverse lunghezze standard (300 o 200 cm.)  con calibro da 6.8 o 7 mm. comunque personalizzabili in base alle necessità del cliente.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tubo è provvisto di raccordi di connessione ad innesto la cui geometria a soffietto permette una facile manovrabilità e piegatura oltre i 90° senza ridurre il lume di passaggio. 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4664" y="7689304"/>
            <a:ext cx="31273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77072" y="7041232"/>
            <a:ext cx="2470150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0" y="9725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1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0648" y="272480"/>
            <a:ext cx="6172200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22819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Aspirazione chirurgica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332656" y="632520"/>
          <a:ext cx="3888432" cy="924429"/>
        </p:xfrm>
        <a:graphic>
          <a:graphicData uri="http://schemas.openxmlformats.org/drawingml/2006/table">
            <a:tbl>
              <a:tblPr/>
              <a:tblGrid>
                <a:gridCol w="1656184"/>
                <a:gridCol w="513036"/>
                <a:gridCol w="889663"/>
                <a:gridCol w="829549"/>
              </a:tblGrid>
              <a:tr h="1525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      Posizione </a:t>
                      </a:r>
                      <a:r>
                        <a:rPr lang="it-IT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sanitaria</a:t>
                      </a: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CE</a:t>
                      </a:r>
                    </a:p>
                  </a:txBody>
                  <a:tcPr marL="67808" marR="67808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Classe</a:t>
                      </a:r>
                    </a:p>
                  </a:txBody>
                  <a:tcPr marL="67808" marR="67808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CND</a:t>
                      </a:r>
                    </a:p>
                  </a:txBody>
                  <a:tcPr marL="67808" marR="67808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5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      Dispositivo Medico</a:t>
                      </a: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0476</a:t>
                      </a:r>
                      <a:endParaRPr lang="it-IT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7808" marR="67808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I Sterile</a:t>
                      </a:r>
                    </a:p>
                  </a:txBody>
                  <a:tcPr marL="67808" marR="67808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it-IT" sz="10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A060201</a:t>
                      </a:r>
                      <a:endParaRPr lang="it-IT" sz="15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808" marR="67808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557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      CODICE   </a:t>
                      </a:r>
                      <a:r>
                        <a:rPr lang="it-IT" sz="11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Vedi  tabelle</a:t>
                      </a:r>
                      <a:endParaRPr lang="it-IT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52557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      Descrizione</a:t>
                      </a:r>
                      <a:endParaRPr lang="it-IT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53869">
                <a:tc gridSpan="4">
                  <a:txBody>
                    <a:bodyPr/>
                    <a:lstStyle/>
                    <a:p>
                      <a:pPr marL="85725" marR="28575" algn="just">
                        <a:spcAft>
                          <a:spcPts val="1000"/>
                        </a:spcAft>
                      </a:pPr>
                      <a:r>
                        <a:rPr lang="it-IT" sz="11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Arial"/>
                        </a:rPr>
                        <a:t>   Sistema per aspirazione chirurgica</a:t>
                      </a:r>
                      <a:endParaRPr lang="it-IT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2656" y="1712640"/>
            <a:ext cx="5819775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tangolo 6"/>
          <p:cNvSpPr/>
          <p:nvPr/>
        </p:nvSpPr>
        <p:spPr>
          <a:xfrm>
            <a:off x="404664" y="3944888"/>
            <a:ext cx="5688632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05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</a:rPr>
              <a:t>Modalità d’uso generale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it-IT" sz="1050" u="sng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ea typeface="Times New Roman" pitchFamily="18" charset="0"/>
            </a:endParaRP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Prima dell’uso controllare l’integrità della confezione. Non usare se la confezione è aperta o danneggiata. Estrarre il dispositivo e collegare un connettore all’unità aspirante. Se non già inserita, inserire la cannula desiderata. Gettare dopo l’uso.</a:t>
            </a:r>
          </a:p>
          <a:p>
            <a:pPr algn="just"/>
            <a:endParaRPr lang="it-IT" sz="1050" dirty="0" smtClean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  <a:p>
            <a:pPr algn="just"/>
            <a:endParaRPr lang="it-IT" sz="1050" u="sng" dirty="0" smtClean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04664" y="4808984"/>
            <a:ext cx="3429000" cy="15465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u="sng" dirty="0" smtClean="0">
                <a:solidFill>
                  <a:schemeClr val="bg1">
                    <a:lumMod val="50000"/>
                  </a:schemeClr>
                </a:solidFill>
              </a:rPr>
              <a:t>Controlli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Controlli eseguiti: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Controllo qualità sia per i materiali che per i dispositivi. ISO 10993-7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Valutazione di biocompatibilità UNI EN ISO 10993-1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Citossicità ISO 10993-5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Emolisi ISO 10993-4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Tossicità sistemica acuta ISO 10993-11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Sensibilizzazione allergica ISO 10993-10</a:t>
            </a:r>
            <a:endParaRPr kumimoji="0" lang="it-IT" sz="105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404664" y="6393160"/>
            <a:ext cx="3429000" cy="251607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Compatibilità: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 materiali usati sono compatibili con farmaci chemioterapici antiblastici e con le soluzioni infusionali.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 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Sterilità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Prodotto sterilizzato ad ETO validità del prodotto a 5 anni dalla data di sterilizzazione. Non risterilizzabile.</a:t>
            </a:r>
          </a:p>
          <a:p>
            <a:endParaRPr lang="it-IT" sz="105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Confezionamento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Box 10 confezioni da 50 unità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 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Produttore:</a:t>
            </a:r>
          </a:p>
          <a:p>
            <a:r>
              <a:rPr lang="sl-SI" sz="1050" dirty="0" smtClean="0">
                <a:solidFill>
                  <a:schemeClr val="bg1">
                    <a:lumMod val="50000"/>
                  </a:schemeClr>
                </a:solidFill>
              </a:rPr>
              <a:t>SKUPINA MEDICINE D.o.o</a:t>
            </a:r>
          </a:p>
          <a:p>
            <a:r>
              <a:rPr lang="sl-SI" sz="1050" dirty="0" smtClean="0">
                <a:solidFill>
                  <a:schemeClr val="bg1">
                    <a:lumMod val="50000"/>
                  </a:schemeClr>
                </a:solidFill>
              </a:rPr>
              <a:t>Partizanska cesta 79</a:t>
            </a:r>
          </a:p>
          <a:p>
            <a:r>
              <a:rPr lang="sl-SI" sz="1050" dirty="0" smtClean="0">
                <a:solidFill>
                  <a:schemeClr val="bg1">
                    <a:lumMod val="50000"/>
                  </a:schemeClr>
                </a:solidFill>
              </a:rPr>
              <a:t>6210 Sezana SLO</a:t>
            </a:r>
            <a:endParaRPr kumimoji="0" lang="it-IT" sz="105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9725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2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0" y="272480"/>
            <a:ext cx="41764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b="1" dirty="0">
                <a:solidFill>
                  <a:schemeClr val="bg1">
                    <a:lumMod val="50000"/>
                  </a:schemeClr>
                </a:solidFill>
              </a:rPr>
              <a:t>CANNULE E TUBI IN </a:t>
            </a:r>
            <a:r>
              <a:rPr lang="it-IT" sz="1200" b="1" dirty="0" smtClean="0">
                <a:solidFill>
                  <a:schemeClr val="bg1">
                    <a:lumMod val="50000"/>
                  </a:schemeClr>
                </a:solidFill>
              </a:rPr>
              <a:t>PVC PER </a:t>
            </a:r>
            <a:r>
              <a:rPr lang="it-IT" sz="1200" b="1" dirty="0">
                <a:solidFill>
                  <a:schemeClr val="bg1">
                    <a:lumMod val="50000"/>
                  </a:schemeClr>
                </a:solidFill>
              </a:rPr>
              <a:t>ASPIRAZIONE CHIRURGICA</a:t>
            </a:r>
            <a:endParaRPr lang="it-IT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2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65104" y="7401272"/>
            <a:ext cx="160972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5064" y="8121352"/>
            <a:ext cx="2346325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344</Words>
  <Application>Microsoft Office PowerPoint</Application>
  <PresentationFormat>A4 (21x29,7 cm)</PresentationFormat>
  <Paragraphs>44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Diapositiva 1</vt:lpstr>
      <vt:lpstr>Diapositiva 2</vt:lpstr>
    </vt:vector>
  </TitlesOfParts>
  <Company>BASTARDS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kastian</dc:creator>
  <cp:lastModifiedBy>kastian</cp:lastModifiedBy>
  <cp:revision>14</cp:revision>
  <dcterms:created xsi:type="dcterms:W3CDTF">2014-08-12T11:39:01Z</dcterms:created>
  <dcterms:modified xsi:type="dcterms:W3CDTF">2014-09-17T13:00:55Z</dcterms:modified>
</cp:coreProperties>
</file>